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52"/>
  </p:notesMasterIdLst>
  <p:sldIdLst>
    <p:sldId id="256" r:id="rId2"/>
    <p:sldId id="270" r:id="rId3"/>
    <p:sldId id="271" r:id="rId4"/>
    <p:sldId id="257" r:id="rId5"/>
    <p:sldId id="272" r:id="rId6"/>
    <p:sldId id="258" r:id="rId7"/>
    <p:sldId id="259" r:id="rId8"/>
    <p:sldId id="260" r:id="rId9"/>
    <p:sldId id="273" r:id="rId10"/>
    <p:sldId id="274" r:id="rId11"/>
    <p:sldId id="261" r:id="rId12"/>
    <p:sldId id="275" r:id="rId13"/>
    <p:sldId id="262" r:id="rId14"/>
    <p:sldId id="264" r:id="rId15"/>
    <p:sldId id="265" r:id="rId16"/>
    <p:sldId id="266" r:id="rId17"/>
    <p:sldId id="267" r:id="rId18"/>
    <p:sldId id="268" r:id="rId19"/>
    <p:sldId id="269" r:id="rId20"/>
    <p:sldId id="277" r:id="rId21"/>
    <p:sldId id="276" r:id="rId22"/>
    <p:sldId id="278" r:id="rId23"/>
    <p:sldId id="279" r:id="rId24"/>
    <p:sldId id="280" r:id="rId25"/>
    <p:sldId id="281" r:id="rId26"/>
    <p:sldId id="282" r:id="rId27"/>
    <p:sldId id="283" r:id="rId28"/>
    <p:sldId id="284" r:id="rId29"/>
    <p:sldId id="263" r:id="rId30"/>
    <p:sldId id="285" r:id="rId31"/>
    <p:sldId id="292" r:id="rId32"/>
    <p:sldId id="293" r:id="rId33"/>
    <p:sldId id="294" r:id="rId34"/>
    <p:sldId id="295" r:id="rId35"/>
    <p:sldId id="286" r:id="rId36"/>
    <p:sldId id="287" r:id="rId37"/>
    <p:sldId id="288" r:id="rId38"/>
    <p:sldId id="289" r:id="rId39"/>
    <p:sldId id="290" r:id="rId40"/>
    <p:sldId id="291" r:id="rId41"/>
    <p:sldId id="296" r:id="rId42"/>
    <p:sldId id="297" r:id="rId43"/>
    <p:sldId id="298" r:id="rId44"/>
    <p:sldId id="299" r:id="rId45"/>
    <p:sldId id="300" r:id="rId46"/>
    <p:sldId id="301" r:id="rId47"/>
    <p:sldId id="302" r:id="rId48"/>
    <p:sldId id="303" r:id="rId49"/>
    <p:sldId id="304" r:id="rId50"/>
    <p:sldId id="305" r:id="rId5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Arial" charset="0"/>
      </a:defRPr>
    </a:lvl1pPr>
    <a:lvl2pPr marL="457200" algn="l" rtl="0" fontAlgn="base">
      <a:spcBef>
        <a:spcPct val="0"/>
      </a:spcBef>
      <a:spcAft>
        <a:spcPct val="0"/>
      </a:spcAft>
      <a:defRPr kern="1200">
        <a:solidFill>
          <a:schemeClr val="tx1"/>
        </a:solidFill>
        <a:latin typeface="Times New Roman" pitchFamily="18" charset="0"/>
        <a:ea typeface="+mn-ea"/>
        <a:cs typeface="Arial" charset="0"/>
      </a:defRPr>
    </a:lvl2pPr>
    <a:lvl3pPr marL="914400" algn="l" rtl="0" fontAlgn="base">
      <a:spcBef>
        <a:spcPct val="0"/>
      </a:spcBef>
      <a:spcAft>
        <a:spcPct val="0"/>
      </a:spcAft>
      <a:defRPr kern="1200">
        <a:solidFill>
          <a:schemeClr val="tx1"/>
        </a:solidFill>
        <a:latin typeface="Times New Roman" pitchFamily="18" charset="0"/>
        <a:ea typeface="+mn-ea"/>
        <a:cs typeface="Arial" charset="0"/>
      </a:defRPr>
    </a:lvl3pPr>
    <a:lvl4pPr marL="1371600" algn="l" rtl="0" fontAlgn="base">
      <a:spcBef>
        <a:spcPct val="0"/>
      </a:spcBef>
      <a:spcAft>
        <a:spcPct val="0"/>
      </a:spcAft>
      <a:defRPr kern="1200">
        <a:solidFill>
          <a:schemeClr val="tx1"/>
        </a:solidFill>
        <a:latin typeface="Times New Roman" pitchFamily="18" charset="0"/>
        <a:ea typeface="+mn-ea"/>
        <a:cs typeface="Arial" charset="0"/>
      </a:defRPr>
    </a:lvl4pPr>
    <a:lvl5pPr marL="1828800" algn="l" rtl="0" fontAlgn="base">
      <a:spcBef>
        <a:spcPct val="0"/>
      </a:spcBef>
      <a:spcAft>
        <a:spcPct val="0"/>
      </a:spcAft>
      <a:defRPr kern="1200">
        <a:solidFill>
          <a:schemeClr val="tx1"/>
        </a:solidFill>
        <a:latin typeface="Times New Roman" pitchFamily="18" charset="0"/>
        <a:ea typeface="+mn-ea"/>
        <a:cs typeface="Arial" charset="0"/>
      </a:defRPr>
    </a:lvl5pPr>
    <a:lvl6pPr marL="2286000" algn="l" defTabSz="914400" rtl="0" eaLnBrk="1" latinLnBrk="0" hangingPunct="1">
      <a:defRPr kern="1200">
        <a:solidFill>
          <a:schemeClr val="tx1"/>
        </a:solidFill>
        <a:latin typeface="Times New Roman" pitchFamily="18" charset="0"/>
        <a:ea typeface="+mn-ea"/>
        <a:cs typeface="Arial" charset="0"/>
      </a:defRPr>
    </a:lvl6pPr>
    <a:lvl7pPr marL="2743200" algn="l" defTabSz="914400" rtl="0" eaLnBrk="1" latinLnBrk="0" hangingPunct="1">
      <a:defRPr kern="1200">
        <a:solidFill>
          <a:schemeClr val="tx1"/>
        </a:solidFill>
        <a:latin typeface="Times New Roman" pitchFamily="18" charset="0"/>
        <a:ea typeface="+mn-ea"/>
        <a:cs typeface="Arial" charset="0"/>
      </a:defRPr>
    </a:lvl7pPr>
    <a:lvl8pPr marL="3200400" algn="l" defTabSz="914400" rtl="0" eaLnBrk="1" latinLnBrk="0" hangingPunct="1">
      <a:defRPr kern="1200">
        <a:solidFill>
          <a:schemeClr val="tx1"/>
        </a:solidFill>
        <a:latin typeface="Times New Roman" pitchFamily="18" charset="0"/>
        <a:ea typeface="+mn-ea"/>
        <a:cs typeface="Arial" charset="0"/>
      </a:defRPr>
    </a:lvl8pPr>
    <a:lvl9pPr marL="3657600" algn="l" defTabSz="914400" rtl="0" eaLnBrk="1" latinLnBrk="0" hangingPunct="1">
      <a:defRPr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762"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smtClean="0">
                <a:latin typeface="Arial" charset="0"/>
              </a:defRPr>
            </a:lvl1pPr>
          </a:lstStyle>
          <a:p>
            <a:pPr>
              <a:defRPr/>
            </a:pPr>
            <a:endParaRPr lang="en-US"/>
          </a:p>
        </p:txBody>
      </p:sp>
      <p:sp>
        <p:nvSpPr>
          <p:cNvPr id="16387"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atin typeface="Arial" charset="0"/>
              </a:defRPr>
            </a:lvl1pPr>
          </a:lstStyle>
          <a:p>
            <a:pPr>
              <a:defRPr/>
            </a:pPr>
            <a:endParaRPr lang="en-US"/>
          </a:p>
        </p:txBody>
      </p:sp>
      <p:sp>
        <p:nvSpPr>
          <p:cNvPr id="4096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389"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6390"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smtClean="0">
                <a:latin typeface="Arial" charset="0"/>
              </a:defRPr>
            </a:lvl1pPr>
          </a:lstStyle>
          <a:p>
            <a:pPr>
              <a:defRPr/>
            </a:pPr>
            <a:endParaRPr lang="en-US"/>
          </a:p>
        </p:txBody>
      </p:sp>
      <p:sp>
        <p:nvSpPr>
          <p:cNvPr id="16391"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latin typeface="Arial" charset="0"/>
              </a:defRPr>
            </a:lvl1pPr>
          </a:lstStyle>
          <a:p>
            <a:pPr>
              <a:defRPr/>
            </a:pPr>
            <a:fld id="{E4C18BF8-C651-44B4-AC07-D6CD4933388B}" type="slidenum">
              <a:rPr lang="en-US"/>
              <a:pPr>
                <a:defRPr/>
              </a:pPr>
              <a:t>‹#›</a:t>
            </a:fld>
            <a:endParaRPr lang="en-US"/>
          </a:p>
        </p:txBody>
      </p:sp>
    </p:spTree>
    <p:extLst>
      <p:ext uri="{BB962C8B-B14F-4D97-AF65-F5344CB8AC3E}">
        <p14:creationId xmlns:p14="http://schemas.microsoft.com/office/powerpoint/2010/main" val="364765306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en.wikipedia.org/wiki/British_Overseas_Territories"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http://en.wikipedia.org/wiki/File:The_British_Empire.png</a:t>
            </a:r>
          </a:p>
          <a:p>
            <a:r>
              <a:rPr lang="en-US" dirty="0" smtClean="0"/>
              <a:t>Current </a:t>
            </a:r>
            <a:r>
              <a:rPr lang="en-US" dirty="0" smtClean="0">
                <a:hlinkClick r:id="rId3" tooltip="British Overseas Territories"/>
              </a:rPr>
              <a:t>British Overseas Territories</a:t>
            </a:r>
            <a:r>
              <a:rPr lang="en-US" dirty="0" smtClean="0"/>
              <a:t> have their names underlined in red.</a:t>
            </a:r>
            <a:endParaRPr lang="en-US" dirty="0"/>
          </a:p>
        </p:txBody>
      </p:sp>
      <p:sp>
        <p:nvSpPr>
          <p:cNvPr id="4" name="Slide Number Placeholder 3"/>
          <p:cNvSpPr>
            <a:spLocks noGrp="1"/>
          </p:cNvSpPr>
          <p:nvPr>
            <p:ph type="sldNum" sz="quarter" idx="10"/>
          </p:nvPr>
        </p:nvSpPr>
        <p:spPr/>
        <p:txBody>
          <a:bodyPr/>
          <a:lstStyle/>
          <a:p>
            <a:pPr>
              <a:defRPr/>
            </a:pPr>
            <a:fld id="{E4C18BF8-C651-44B4-AC07-D6CD4933388B}" type="slidenum">
              <a:rPr lang="en-US" smtClean="0"/>
              <a:pPr>
                <a:defRPr/>
              </a:pPr>
              <a:t>6</a:t>
            </a:fld>
            <a:endParaRPr lang="en-US"/>
          </a:p>
        </p:txBody>
      </p:sp>
    </p:spTree>
    <p:extLst>
      <p:ext uri="{BB962C8B-B14F-4D97-AF65-F5344CB8AC3E}">
        <p14:creationId xmlns:p14="http://schemas.microsoft.com/office/powerpoint/2010/main" val="32576453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Frances Trollope</a:t>
            </a:r>
            <a:r>
              <a:rPr lang="en-US" baseline="0" dirty="0" smtClean="0"/>
              <a:t> wrote novels about her travels in America. Known for acerbic wit. </a:t>
            </a:r>
            <a:endParaRPr lang="en-US" dirty="0"/>
          </a:p>
        </p:txBody>
      </p:sp>
      <p:sp>
        <p:nvSpPr>
          <p:cNvPr id="4" name="Slide Number Placeholder 3"/>
          <p:cNvSpPr>
            <a:spLocks noGrp="1"/>
          </p:cNvSpPr>
          <p:nvPr>
            <p:ph type="sldNum" sz="quarter" idx="10"/>
          </p:nvPr>
        </p:nvSpPr>
        <p:spPr/>
        <p:txBody>
          <a:bodyPr/>
          <a:lstStyle/>
          <a:p>
            <a:pPr>
              <a:defRPr/>
            </a:pPr>
            <a:fld id="{E4C18BF8-C651-44B4-AC07-D6CD4933388B}" type="slidenum">
              <a:rPr lang="en-US" smtClean="0"/>
              <a:pPr>
                <a:defRPr/>
              </a:pPr>
              <a:t>21</a:t>
            </a:fld>
            <a:endParaRPr lang="en-US"/>
          </a:p>
        </p:txBody>
      </p:sp>
    </p:spTree>
    <p:extLst>
      <p:ext uri="{BB962C8B-B14F-4D97-AF65-F5344CB8AC3E}">
        <p14:creationId xmlns:p14="http://schemas.microsoft.com/office/powerpoint/2010/main" val="30907344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Marry= a in cat, merry = e in pet, Mary</a:t>
            </a:r>
            <a:r>
              <a:rPr lang="en-US" baseline="0" dirty="0" smtClean="0"/>
              <a:t> = fair</a:t>
            </a:r>
            <a:endParaRPr lang="en-US" dirty="0"/>
          </a:p>
        </p:txBody>
      </p:sp>
      <p:sp>
        <p:nvSpPr>
          <p:cNvPr id="4" name="Slide Number Placeholder 3"/>
          <p:cNvSpPr>
            <a:spLocks noGrp="1"/>
          </p:cNvSpPr>
          <p:nvPr>
            <p:ph type="sldNum" sz="quarter" idx="10"/>
          </p:nvPr>
        </p:nvSpPr>
        <p:spPr/>
        <p:txBody>
          <a:bodyPr/>
          <a:lstStyle/>
          <a:p>
            <a:pPr>
              <a:defRPr/>
            </a:pPr>
            <a:fld id="{E4C18BF8-C651-44B4-AC07-D6CD4933388B}" type="slidenum">
              <a:rPr lang="en-US" smtClean="0"/>
              <a:pPr>
                <a:defRPr/>
              </a:pPr>
              <a:t>31</a:t>
            </a:fld>
            <a:endParaRPr lang="en-US"/>
          </a:p>
        </p:txBody>
      </p:sp>
    </p:spTree>
    <p:extLst>
      <p:ext uri="{BB962C8B-B14F-4D97-AF65-F5344CB8AC3E}">
        <p14:creationId xmlns:p14="http://schemas.microsoft.com/office/powerpoint/2010/main" val="9845592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the department store</a:t>
            </a:r>
            <a:r>
              <a:rPr lang="en-US" baseline="0" dirty="0" smtClean="0"/>
              <a:t> became more prestigious, the clerk was more likely to use [r] when pronouncing fourth floor.</a:t>
            </a:r>
          </a:p>
          <a:p>
            <a:endParaRPr lang="en-US" dirty="0"/>
          </a:p>
        </p:txBody>
      </p:sp>
      <p:sp>
        <p:nvSpPr>
          <p:cNvPr id="4" name="Slide Number Placeholder 3"/>
          <p:cNvSpPr>
            <a:spLocks noGrp="1"/>
          </p:cNvSpPr>
          <p:nvPr>
            <p:ph type="sldNum" sz="quarter" idx="10"/>
          </p:nvPr>
        </p:nvSpPr>
        <p:spPr/>
        <p:txBody>
          <a:bodyPr/>
          <a:lstStyle/>
          <a:p>
            <a:pPr>
              <a:defRPr/>
            </a:pPr>
            <a:fld id="{E4C18BF8-C651-44B4-AC07-D6CD4933388B}" type="slidenum">
              <a:rPr lang="en-US" smtClean="0"/>
              <a:pPr>
                <a:defRPr/>
              </a:pPr>
              <a:t>32</a:t>
            </a:fld>
            <a:endParaRPr lang="en-US"/>
          </a:p>
        </p:txBody>
      </p:sp>
    </p:spTree>
    <p:extLst>
      <p:ext uri="{BB962C8B-B14F-4D97-AF65-F5344CB8AC3E}">
        <p14:creationId xmlns:p14="http://schemas.microsoft.com/office/powerpoint/2010/main" val="16277750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Orange and dance examples differ from the NE ones</a:t>
            </a:r>
            <a:endParaRPr lang="en-US" dirty="0"/>
          </a:p>
        </p:txBody>
      </p:sp>
      <p:sp>
        <p:nvSpPr>
          <p:cNvPr id="4" name="Slide Number Placeholder 3"/>
          <p:cNvSpPr>
            <a:spLocks noGrp="1"/>
          </p:cNvSpPr>
          <p:nvPr>
            <p:ph type="sldNum" sz="quarter" idx="10"/>
          </p:nvPr>
        </p:nvSpPr>
        <p:spPr/>
        <p:txBody>
          <a:bodyPr/>
          <a:lstStyle/>
          <a:p>
            <a:pPr>
              <a:defRPr/>
            </a:pPr>
            <a:fld id="{E4C18BF8-C651-44B4-AC07-D6CD4933388B}" type="slidenum">
              <a:rPr lang="en-US" smtClean="0"/>
              <a:pPr>
                <a:defRPr/>
              </a:pPr>
              <a:t>33</a:t>
            </a:fld>
            <a:endParaRPr lang="en-US"/>
          </a:p>
        </p:txBody>
      </p:sp>
    </p:spTree>
    <p:extLst>
      <p:ext uri="{BB962C8B-B14F-4D97-AF65-F5344CB8AC3E}">
        <p14:creationId xmlns:p14="http://schemas.microsoft.com/office/powerpoint/2010/main" val="41934936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Line = </a:t>
            </a:r>
            <a:r>
              <a:rPr lang="en-US" dirty="0" err="1" smtClean="0"/>
              <a:t>lahhhn</a:t>
            </a:r>
            <a:r>
              <a:rPr lang="en-US" dirty="0" smtClean="0"/>
              <a:t>, gem = </a:t>
            </a:r>
            <a:r>
              <a:rPr lang="en-US" dirty="0" err="1" smtClean="0"/>
              <a:t>gim</a:t>
            </a:r>
            <a:r>
              <a:rPr lang="en-US" dirty="0" smtClean="0"/>
              <a:t>, pen = pin, </a:t>
            </a:r>
            <a:r>
              <a:rPr lang="en-US" dirty="0" err="1" smtClean="0"/>
              <a:t>greazy</a:t>
            </a:r>
            <a:endParaRPr lang="en-US" dirty="0"/>
          </a:p>
        </p:txBody>
      </p:sp>
      <p:sp>
        <p:nvSpPr>
          <p:cNvPr id="4" name="Slide Number Placeholder 3"/>
          <p:cNvSpPr>
            <a:spLocks noGrp="1"/>
          </p:cNvSpPr>
          <p:nvPr>
            <p:ph type="sldNum" sz="quarter" idx="10"/>
          </p:nvPr>
        </p:nvSpPr>
        <p:spPr/>
        <p:txBody>
          <a:bodyPr/>
          <a:lstStyle/>
          <a:p>
            <a:pPr>
              <a:defRPr/>
            </a:pPr>
            <a:fld id="{E4C18BF8-C651-44B4-AC07-D6CD4933388B}" type="slidenum">
              <a:rPr lang="en-US" smtClean="0"/>
              <a:pPr>
                <a:defRPr/>
              </a:pPr>
              <a:t>34</a:t>
            </a:fld>
            <a:endParaRPr lang="en-US"/>
          </a:p>
        </p:txBody>
      </p:sp>
    </p:spTree>
    <p:extLst>
      <p:ext uri="{BB962C8B-B14F-4D97-AF65-F5344CB8AC3E}">
        <p14:creationId xmlns:p14="http://schemas.microsoft.com/office/powerpoint/2010/main" val="20133366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7"/>
          <p:cNvGrpSpPr>
            <a:grpSpLocks/>
          </p:cNvGrpSpPr>
          <p:nvPr/>
        </p:nvGrpSpPr>
        <p:grpSpPr bwMode="auto">
          <a:xfrm>
            <a:off x="0" y="0"/>
            <a:ext cx="6362700" cy="6858000"/>
            <a:chOff x="0" y="0"/>
            <a:chExt cx="4008" cy="4320"/>
          </a:xfrm>
        </p:grpSpPr>
        <p:pic>
          <p:nvPicPr>
            <p:cNvPr id="5" name="Picture 8" descr="Expbann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invGray">
            <a:xfrm>
              <a:off x="0" y="0"/>
              <a:ext cx="432"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9" descr="EXPHORS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8" y="3600"/>
              <a:ext cx="1800" cy="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122" name="Rectangle 2"/>
          <p:cNvSpPr>
            <a:spLocks noGrp="1" noChangeArrowheads="1"/>
          </p:cNvSpPr>
          <p:nvPr>
            <p:ph type="ctrTitle"/>
          </p:nvPr>
        </p:nvSpPr>
        <p:spPr>
          <a:xfrm>
            <a:off x="1752600" y="990600"/>
            <a:ext cx="6400800" cy="2514600"/>
          </a:xfrm>
          <a:solidFill>
            <a:schemeClr val="bg1"/>
          </a:solidFill>
          <a:ln w="76200" cmpd="tri">
            <a:solidFill>
              <a:schemeClr val="folHlink"/>
            </a:solidFill>
            <a:miter lim="800000"/>
            <a:headEnd/>
            <a:tailEnd/>
          </a:ln>
        </p:spPr>
        <p:txBody>
          <a:bodyPr/>
          <a:lstStyle>
            <a:lvl1pPr algn="ctr">
              <a:defRPr/>
            </a:lvl1pPr>
          </a:lstStyle>
          <a:p>
            <a:pPr lvl="0"/>
            <a:r>
              <a:rPr lang="en-US" noProof="0" smtClean="0"/>
              <a:t>Click to edit Master title style</a:t>
            </a:r>
          </a:p>
        </p:txBody>
      </p:sp>
      <p:sp>
        <p:nvSpPr>
          <p:cNvPr id="5123" name="Rectangle 3"/>
          <p:cNvSpPr>
            <a:spLocks noGrp="1" noChangeArrowheads="1"/>
          </p:cNvSpPr>
          <p:nvPr>
            <p:ph type="subTitle" idx="1"/>
          </p:nvPr>
        </p:nvSpPr>
        <p:spPr>
          <a:xfrm>
            <a:off x="1752600" y="3886200"/>
            <a:ext cx="6400800" cy="1752600"/>
          </a:xfrm>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chemeClr val="folHlink"/>
                </a:solidFill>
                <a:miter lim="800000"/>
                <a:headEnd/>
                <a:tailEnd/>
              </a14:hiddenLine>
            </a:ext>
          </a:extLst>
        </p:spPr>
        <p:txBody>
          <a:bodyPr/>
          <a:lstStyle>
            <a:lvl1pPr marL="0" indent="0" algn="ctr">
              <a:buFontTx/>
              <a:buNone/>
              <a:defRPr/>
            </a:lvl1pPr>
          </a:lstStyle>
          <a:p>
            <a:pPr lvl="0"/>
            <a:r>
              <a:rPr lang="en-US" noProof="0" smtClean="0"/>
              <a:t>Click to edit Master subtitle style</a:t>
            </a:r>
          </a:p>
        </p:txBody>
      </p:sp>
      <p:sp>
        <p:nvSpPr>
          <p:cNvPr id="7" name="Rectangle 4"/>
          <p:cNvSpPr>
            <a:spLocks noGrp="1" noChangeArrowheads="1"/>
          </p:cNvSpPr>
          <p:nvPr>
            <p:ph type="dt" sz="half" idx="10"/>
          </p:nvPr>
        </p:nvSpPr>
        <p:spPr>
          <a:xfrm>
            <a:off x="914400" y="6400800"/>
            <a:ext cx="1905000" cy="457200"/>
          </a:xfrm>
        </p:spPr>
        <p:txBody>
          <a:bodyPr/>
          <a:lstStyle>
            <a:lvl1pPr>
              <a:defRPr smtClean="0"/>
            </a:lvl1pPr>
          </a:lstStyle>
          <a:p>
            <a:pPr>
              <a:defRPr/>
            </a:pPr>
            <a:endParaRPr lang="en-US"/>
          </a:p>
        </p:txBody>
      </p:sp>
      <p:sp>
        <p:nvSpPr>
          <p:cNvPr id="8" name="Rectangle 5"/>
          <p:cNvSpPr>
            <a:spLocks noGrp="1" noChangeArrowheads="1"/>
          </p:cNvSpPr>
          <p:nvPr>
            <p:ph type="ftr" sz="quarter" idx="11"/>
          </p:nvPr>
        </p:nvSpPr>
        <p:spPr>
          <a:xfrm>
            <a:off x="3505200" y="6400800"/>
            <a:ext cx="2895600" cy="457200"/>
          </a:xfrm>
        </p:spPr>
        <p:txBody>
          <a:bodyPr/>
          <a:lstStyle>
            <a:lvl1pPr>
              <a:defRPr smtClean="0"/>
            </a:lvl1pPr>
          </a:lstStyle>
          <a:p>
            <a:pPr>
              <a:defRPr/>
            </a:pPr>
            <a:endParaRPr lang="en-US"/>
          </a:p>
        </p:txBody>
      </p:sp>
      <p:sp>
        <p:nvSpPr>
          <p:cNvPr id="9" name="Rectangle 6"/>
          <p:cNvSpPr>
            <a:spLocks noGrp="1" noChangeArrowheads="1"/>
          </p:cNvSpPr>
          <p:nvPr>
            <p:ph type="sldNum" sz="quarter" idx="12"/>
          </p:nvPr>
        </p:nvSpPr>
        <p:spPr/>
        <p:txBody>
          <a:bodyPr/>
          <a:lstStyle>
            <a:lvl1pPr>
              <a:defRPr smtClean="0"/>
            </a:lvl1pPr>
          </a:lstStyle>
          <a:p>
            <a:pPr>
              <a:defRPr/>
            </a:pPr>
            <a:fld id="{EF0AA690-BAC3-4FB2-8C74-ED31314627C6}" type="slidenum">
              <a:rPr lang="en-US"/>
              <a:pPr>
                <a:defRPr/>
              </a:pPr>
              <a:t>‹#›</a:t>
            </a:fld>
            <a:endParaRPr lang="en-US"/>
          </a:p>
        </p:txBody>
      </p:sp>
    </p:spTree>
    <p:extLst>
      <p:ext uri="{BB962C8B-B14F-4D97-AF65-F5344CB8AC3E}">
        <p14:creationId xmlns:p14="http://schemas.microsoft.com/office/powerpoint/2010/main" val="17346228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
        <p:nvSpPr>
          <p:cNvPr id="5" name="Rectangle 8"/>
          <p:cNvSpPr>
            <a:spLocks noGrp="1" noChangeArrowheads="1"/>
          </p:cNvSpPr>
          <p:nvPr>
            <p:ph type="ftr" sz="quarter" idx="11"/>
          </p:nvPr>
        </p:nvSpPr>
        <p:spPr>
          <a:ln/>
        </p:spPr>
        <p:txBody>
          <a:bodyPr/>
          <a:lstStyle>
            <a:lvl1pPr>
              <a:defRPr/>
            </a:lvl1pPr>
          </a:lstStyle>
          <a:p>
            <a:pPr>
              <a:defRPr/>
            </a:pPr>
            <a:endParaRPr lang="en-US"/>
          </a:p>
        </p:txBody>
      </p:sp>
      <p:sp>
        <p:nvSpPr>
          <p:cNvPr id="6" name="Rectangle 9"/>
          <p:cNvSpPr>
            <a:spLocks noGrp="1" noChangeArrowheads="1"/>
          </p:cNvSpPr>
          <p:nvPr>
            <p:ph type="sldNum" sz="quarter" idx="12"/>
          </p:nvPr>
        </p:nvSpPr>
        <p:spPr>
          <a:ln/>
        </p:spPr>
        <p:txBody>
          <a:bodyPr/>
          <a:lstStyle>
            <a:lvl1pPr>
              <a:defRPr/>
            </a:lvl1pPr>
          </a:lstStyle>
          <a:p>
            <a:pPr>
              <a:defRPr/>
            </a:pPr>
            <a:fld id="{68C83CB3-7D87-4A86-8D70-2A16FEDE881F}" type="slidenum">
              <a:rPr lang="en-US"/>
              <a:pPr>
                <a:defRPr/>
              </a:pPr>
              <a:t>‹#›</a:t>
            </a:fld>
            <a:endParaRPr lang="en-US"/>
          </a:p>
        </p:txBody>
      </p:sp>
    </p:spTree>
    <p:extLst>
      <p:ext uri="{BB962C8B-B14F-4D97-AF65-F5344CB8AC3E}">
        <p14:creationId xmlns:p14="http://schemas.microsoft.com/office/powerpoint/2010/main" val="37853570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96100" y="3810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66800" y="3810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
        <p:nvSpPr>
          <p:cNvPr id="5" name="Rectangle 8"/>
          <p:cNvSpPr>
            <a:spLocks noGrp="1" noChangeArrowheads="1"/>
          </p:cNvSpPr>
          <p:nvPr>
            <p:ph type="ftr" sz="quarter" idx="11"/>
          </p:nvPr>
        </p:nvSpPr>
        <p:spPr>
          <a:ln/>
        </p:spPr>
        <p:txBody>
          <a:bodyPr/>
          <a:lstStyle>
            <a:lvl1pPr>
              <a:defRPr/>
            </a:lvl1pPr>
          </a:lstStyle>
          <a:p>
            <a:pPr>
              <a:defRPr/>
            </a:pPr>
            <a:endParaRPr lang="en-US"/>
          </a:p>
        </p:txBody>
      </p:sp>
      <p:sp>
        <p:nvSpPr>
          <p:cNvPr id="6" name="Rectangle 9"/>
          <p:cNvSpPr>
            <a:spLocks noGrp="1" noChangeArrowheads="1"/>
          </p:cNvSpPr>
          <p:nvPr>
            <p:ph type="sldNum" sz="quarter" idx="12"/>
          </p:nvPr>
        </p:nvSpPr>
        <p:spPr>
          <a:ln/>
        </p:spPr>
        <p:txBody>
          <a:bodyPr/>
          <a:lstStyle>
            <a:lvl1pPr>
              <a:defRPr/>
            </a:lvl1pPr>
          </a:lstStyle>
          <a:p>
            <a:pPr>
              <a:defRPr/>
            </a:pPr>
            <a:fld id="{64F83833-D83A-4763-B29A-EB8137C42571}" type="slidenum">
              <a:rPr lang="en-US"/>
              <a:pPr>
                <a:defRPr/>
              </a:pPr>
              <a:t>‹#›</a:t>
            </a:fld>
            <a:endParaRPr lang="en-US"/>
          </a:p>
        </p:txBody>
      </p:sp>
    </p:spTree>
    <p:extLst>
      <p:ext uri="{BB962C8B-B14F-4D97-AF65-F5344CB8AC3E}">
        <p14:creationId xmlns:p14="http://schemas.microsoft.com/office/powerpoint/2010/main" val="17363668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
        <p:nvSpPr>
          <p:cNvPr id="5" name="Rectangle 8"/>
          <p:cNvSpPr>
            <a:spLocks noGrp="1" noChangeArrowheads="1"/>
          </p:cNvSpPr>
          <p:nvPr>
            <p:ph type="ftr" sz="quarter" idx="11"/>
          </p:nvPr>
        </p:nvSpPr>
        <p:spPr>
          <a:ln/>
        </p:spPr>
        <p:txBody>
          <a:bodyPr/>
          <a:lstStyle>
            <a:lvl1pPr>
              <a:defRPr/>
            </a:lvl1pPr>
          </a:lstStyle>
          <a:p>
            <a:pPr>
              <a:defRPr/>
            </a:pPr>
            <a:endParaRPr lang="en-US"/>
          </a:p>
        </p:txBody>
      </p:sp>
      <p:sp>
        <p:nvSpPr>
          <p:cNvPr id="6" name="Rectangle 9"/>
          <p:cNvSpPr>
            <a:spLocks noGrp="1" noChangeArrowheads="1"/>
          </p:cNvSpPr>
          <p:nvPr>
            <p:ph type="sldNum" sz="quarter" idx="12"/>
          </p:nvPr>
        </p:nvSpPr>
        <p:spPr>
          <a:ln/>
        </p:spPr>
        <p:txBody>
          <a:bodyPr/>
          <a:lstStyle>
            <a:lvl1pPr>
              <a:defRPr/>
            </a:lvl1pPr>
          </a:lstStyle>
          <a:p>
            <a:pPr>
              <a:defRPr/>
            </a:pPr>
            <a:fld id="{070EB2B9-F440-46C0-88DC-C7123863B32E}" type="slidenum">
              <a:rPr lang="en-US"/>
              <a:pPr>
                <a:defRPr/>
              </a:pPr>
              <a:t>‹#›</a:t>
            </a:fld>
            <a:endParaRPr lang="en-US"/>
          </a:p>
        </p:txBody>
      </p:sp>
    </p:spTree>
    <p:extLst>
      <p:ext uri="{BB962C8B-B14F-4D97-AF65-F5344CB8AC3E}">
        <p14:creationId xmlns:p14="http://schemas.microsoft.com/office/powerpoint/2010/main" val="7571504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
        <p:nvSpPr>
          <p:cNvPr id="5" name="Rectangle 8"/>
          <p:cNvSpPr>
            <a:spLocks noGrp="1" noChangeArrowheads="1"/>
          </p:cNvSpPr>
          <p:nvPr>
            <p:ph type="ftr" sz="quarter" idx="11"/>
          </p:nvPr>
        </p:nvSpPr>
        <p:spPr>
          <a:ln/>
        </p:spPr>
        <p:txBody>
          <a:bodyPr/>
          <a:lstStyle>
            <a:lvl1pPr>
              <a:defRPr/>
            </a:lvl1pPr>
          </a:lstStyle>
          <a:p>
            <a:pPr>
              <a:defRPr/>
            </a:pPr>
            <a:endParaRPr lang="en-US"/>
          </a:p>
        </p:txBody>
      </p:sp>
      <p:sp>
        <p:nvSpPr>
          <p:cNvPr id="6" name="Rectangle 9"/>
          <p:cNvSpPr>
            <a:spLocks noGrp="1" noChangeArrowheads="1"/>
          </p:cNvSpPr>
          <p:nvPr>
            <p:ph type="sldNum" sz="quarter" idx="12"/>
          </p:nvPr>
        </p:nvSpPr>
        <p:spPr>
          <a:ln/>
        </p:spPr>
        <p:txBody>
          <a:bodyPr/>
          <a:lstStyle>
            <a:lvl1pPr>
              <a:defRPr/>
            </a:lvl1pPr>
          </a:lstStyle>
          <a:p>
            <a:pPr>
              <a:defRPr/>
            </a:pPr>
            <a:fld id="{6918342F-0AED-4505-A36B-0C164682A5F8}" type="slidenum">
              <a:rPr lang="en-US"/>
              <a:pPr>
                <a:defRPr/>
              </a:pPr>
              <a:t>‹#›</a:t>
            </a:fld>
            <a:endParaRPr lang="en-US"/>
          </a:p>
        </p:txBody>
      </p:sp>
    </p:spTree>
    <p:extLst>
      <p:ext uri="{BB962C8B-B14F-4D97-AF65-F5344CB8AC3E}">
        <p14:creationId xmlns:p14="http://schemas.microsoft.com/office/powerpoint/2010/main" val="2881398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66800" y="1752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29200" y="1752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
        <p:nvSpPr>
          <p:cNvPr id="6" name="Rectangle 8"/>
          <p:cNvSpPr>
            <a:spLocks noGrp="1" noChangeArrowheads="1"/>
          </p:cNvSpPr>
          <p:nvPr>
            <p:ph type="ftr" sz="quarter" idx="11"/>
          </p:nvPr>
        </p:nvSpPr>
        <p:spPr>
          <a:ln/>
        </p:spPr>
        <p:txBody>
          <a:bodyPr/>
          <a:lstStyle>
            <a:lvl1pPr>
              <a:defRPr/>
            </a:lvl1pPr>
          </a:lstStyle>
          <a:p>
            <a:pPr>
              <a:defRPr/>
            </a:pPr>
            <a:endParaRPr lang="en-US"/>
          </a:p>
        </p:txBody>
      </p:sp>
      <p:sp>
        <p:nvSpPr>
          <p:cNvPr id="7" name="Rectangle 9"/>
          <p:cNvSpPr>
            <a:spLocks noGrp="1" noChangeArrowheads="1"/>
          </p:cNvSpPr>
          <p:nvPr>
            <p:ph type="sldNum" sz="quarter" idx="12"/>
          </p:nvPr>
        </p:nvSpPr>
        <p:spPr>
          <a:ln/>
        </p:spPr>
        <p:txBody>
          <a:bodyPr/>
          <a:lstStyle>
            <a:lvl1pPr>
              <a:defRPr/>
            </a:lvl1pPr>
          </a:lstStyle>
          <a:p>
            <a:pPr>
              <a:defRPr/>
            </a:pPr>
            <a:fld id="{4BCE083F-D747-4DB7-BE1C-6A2F6522202D}" type="slidenum">
              <a:rPr lang="en-US"/>
              <a:pPr>
                <a:defRPr/>
              </a:pPr>
              <a:t>‹#›</a:t>
            </a:fld>
            <a:endParaRPr lang="en-US"/>
          </a:p>
        </p:txBody>
      </p:sp>
    </p:spTree>
    <p:extLst>
      <p:ext uri="{BB962C8B-B14F-4D97-AF65-F5344CB8AC3E}">
        <p14:creationId xmlns:p14="http://schemas.microsoft.com/office/powerpoint/2010/main" val="21711153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7"/>
          <p:cNvSpPr>
            <a:spLocks noGrp="1" noChangeArrowheads="1"/>
          </p:cNvSpPr>
          <p:nvPr>
            <p:ph type="dt" sz="half" idx="10"/>
          </p:nvPr>
        </p:nvSpPr>
        <p:spPr>
          <a:ln/>
        </p:spPr>
        <p:txBody>
          <a:bodyPr/>
          <a:lstStyle>
            <a:lvl1pPr>
              <a:defRPr/>
            </a:lvl1pPr>
          </a:lstStyle>
          <a:p>
            <a:pPr>
              <a:defRPr/>
            </a:pPr>
            <a:endParaRPr lang="en-US"/>
          </a:p>
        </p:txBody>
      </p:sp>
      <p:sp>
        <p:nvSpPr>
          <p:cNvPr id="8" name="Rectangle 8"/>
          <p:cNvSpPr>
            <a:spLocks noGrp="1" noChangeArrowheads="1"/>
          </p:cNvSpPr>
          <p:nvPr>
            <p:ph type="ftr" sz="quarter" idx="11"/>
          </p:nvPr>
        </p:nvSpPr>
        <p:spPr>
          <a:ln/>
        </p:spPr>
        <p:txBody>
          <a:bodyPr/>
          <a:lstStyle>
            <a:lvl1pPr>
              <a:defRPr/>
            </a:lvl1pPr>
          </a:lstStyle>
          <a:p>
            <a:pPr>
              <a:defRPr/>
            </a:pPr>
            <a:endParaRPr lang="en-US"/>
          </a:p>
        </p:txBody>
      </p:sp>
      <p:sp>
        <p:nvSpPr>
          <p:cNvPr id="9" name="Rectangle 9"/>
          <p:cNvSpPr>
            <a:spLocks noGrp="1" noChangeArrowheads="1"/>
          </p:cNvSpPr>
          <p:nvPr>
            <p:ph type="sldNum" sz="quarter" idx="12"/>
          </p:nvPr>
        </p:nvSpPr>
        <p:spPr>
          <a:ln/>
        </p:spPr>
        <p:txBody>
          <a:bodyPr/>
          <a:lstStyle>
            <a:lvl1pPr>
              <a:defRPr/>
            </a:lvl1pPr>
          </a:lstStyle>
          <a:p>
            <a:pPr>
              <a:defRPr/>
            </a:pPr>
            <a:fld id="{3B749D1F-5248-47BF-B0C7-430790890032}" type="slidenum">
              <a:rPr lang="en-US"/>
              <a:pPr>
                <a:defRPr/>
              </a:pPr>
              <a:t>‹#›</a:t>
            </a:fld>
            <a:endParaRPr lang="en-US"/>
          </a:p>
        </p:txBody>
      </p:sp>
    </p:spTree>
    <p:extLst>
      <p:ext uri="{BB962C8B-B14F-4D97-AF65-F5344CB8AC3E}">
        <p14:creationId xmlns:p14="http://schemas.microsoft.com/office/powerpoint/2010/main" val="36118145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7"/>
          <p:cNvSpPr>
            <a:spLocks noGrp="1" noChangeArrowheads="1"/>
          </p:cNvSpPr>
          <p:nvPr>
            <p:ph type="dt" sz="half" idx="10"/>
          </p:nvPr>
        </p:nvSpPr>
        <p:spPr>
          <a:ln/>
        </p:spPr>
        <p:txBody>
          <a:bodyPr/>
          <a:lstStyle>
            <a:lvl1pPr>
              <a:defRPr/>
            </a:lvl1pPr>
          </a:lstStyle>
          <a:p>
            <a:pPr>
              <a:defRPr/>
            </a:pPr>
            <a:endParaRPr lang="en-US"/>
          </a:p>
        </p:txBody>
      </p:sp>
      <p:sp>
        <p:nvSpPr>
          <p:cNvPr id="4" name="Rectangle 8"/>
          <p:cNvSpPr>
            <a:spLocks noGrp="1" noChangeArrowheads="1"/>
          </p:cNvSpPr>
          <p:nvPr>
            <p:ph type="ftr" sz="quarter" idx="11"/>
          </p:nvPr>
        </p:nvSpPr>
        <p:spPr>
          <a:ln/>
        </p:spPr>
        <p:txBody>
          <a:bodyPr/>
          <a:lstStyle>
            <a:lvl1pPr>
              <a:defRPr/>
            </a:lvl1pPr>
          </a:lstStyle>
          <a:p>
            <a:pPr>
              <a:defRPr/>
            </a:pPr>
            <a:endParaRPr lang="en-US"/>
          </a:p>
        </p:txBody>
      </p:sp>
      <p:sp>
        <p:nvSpPr>
          <p:cNvPr id="5" name="Rectangle 9"/>
          <p:cNvSpPr>
            <a:spLocks noGrp="1" noChangeArrowheads="1"/>
          </p:cNvSpPr>
          <p:nvPr>
            <p:ph type="sldNum" sz="quarter" idx="12"/>
          </p:nvPr>
        </p:nvSpPr>
        <p:spPr>
          <a:ln/>
        </p:spPr>
        <p:txBody>
          <a:bodyPr/>
          <a:lstStyle>
            <a:lvl1pPr>
              <a:defRPr/>
            </a:lvl1pPr>
          </a:lstStyle>
          <a:p>
            <a:pPr>
              <a:defRPr/>
            </a:pPr>
            <a:fld id="{4AB6E294-5A43-4297-9E83-977520D23069}" type="slidenum">
              <a:rPr lang="en-US"/>
              <a:pPr>
                <a:defRPr/>
              </a:pPr>
              <a:t>‹#›</a:t>
            </a:fld>
            <a:endParaRPr lang="en-US"/>
          </a:p>
        </p:txBody>
      </p:sp>
    </p:spTree>
    <p:extLst>
      <p:ext uri="{BB962C8B-B14F-4D97-AF65-F5344CB8AC3E}">
        <p14:creationId xmlns:p14="http://schemas.microsoft.com/office/powerpoint/2010/main" val="13515179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a:ln/>
        </p:spPr>
        <p:txBody>
          <a:bodyPr/>
          <a:lstStyle>
            <a:lvl1pPr>
              <a:defRPr/>
            </a:lvl1pPr>
          </a:lstStyle>
          <a:p>
            <a:pPr>
              <a:defRPr/>
            </a:pPr>
            <a:endParaRPr lang="en-US"/>
          </a:p>
        </p:txBody>
      </p:sp>
      <p:sp>
        <p:nvSpPr>
          <p:cNvPr id="3" name="Rectangle 8"/>
          <p:cNvSpPr>
            <a:spLocks noGrp="1" noChangeArrowheads="1"/>
          </p:cNvSpPr>
          <p:nvPr>
            <p:ph type="ftr" sz="quarter" idx="11"/>
          </p:nvPr>
        </p:nvSpPr>
        <p:spPr>
          <a:ln/>
        </p:spPr>
        <p:txBody>
          <a:bodyPr/>
          <a:lstStyle>
            <a:lvl1pPr>
              <a:defRPr/>
            </a:lvl1pPr>
          </a:lstStyle>
          <a:p>
            <a:pPr>
              <a:defRPr/>
            </a:pPr>
            <a:endParaRPr lang="en-US"/>
          </a:p>
        </p:txBody>
      </p:sp>
      <p:sp>
        <p:nvSpPr>
          <p:cNvPr id="4" name="Rectangle 9"/>
          <p:cNvSpPr>
            <a:spLocks noGrp="1" noChangeArrowheads="1"/>
          </p:cNvSpPr>
          <p:nvPr>
            <p:ph type="sldNum" sz="quarter" idx="12"/>
          </p:nvPr>
        </p:nvSpPr>
        <p:spPr>
          <a:ln/>
        </p:spPr>
        <p:txBody>
          <a:bodyPr/>
          <a:lstStyle>
            <a:lvl1pPr>
              <a:defRPr/>
            </a:lvl1pPr>
          </a:lstStyle>
          <a:p>
            <a:pPr>
              <a:defRPr/>
            </a:pPr>
            <a:fld id="{A5280866-24EE-4DE1-8CD6-F71DC7C42D2B}" type="slidenum">
              <a:rPr lang="en-US"/>
              <a:pPr>
                <a:defRPr/>
              </a:pPr>
              <a:t>‹#›</a:t>
            </a:fld>
            <a:endParaRPr lang="en-US"/>
          </a:p>
        </p:txBody>
      </p:sp>
    </p:spTree>
    <p:extLst>
      <p:ext uri="{BB962C8B-B14F-4D97-AF65-F5344CB8AC3E}">
        <p14:creationId xmlns:p14="http://schemas.microsoft.com/office/powerpoint/2010/main" val="11856144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
        <p:nvSpPr>
          <p:cNvPr id="6" name="Rectangle 8"/>
          <p:cNvSpPr>
            <a:spLocks noGrp="1" noChangeArrowheads="1"/>
          </p:cNvSpPr>
          <p:nvPr>
            <p:ph type="ftr" sz="quarter" idx="11"/>
          </p:nvPr>
        </p:nvSpPr>
        <p:spPr>
          <a:ln/>
        </p:spPr>
        <p:txBody>
          <a:bodyPr/>
          <a:lstStyle>
            <a:lvl1pPr>
              <a:defRPr/>
            </a:lvl1pPr>
          </a:lstStyle>
          <a:p>
            <a:pPr>
              <a:defRPr/>
            </a:pPr>
            <a:endParaRPr lang="en-US"/>
          </a:p>
        </p:txBody>
      </p:sp>
      <p:sp>
        <p:nvSpPr>
          <p:cNvPr id="7" name="Rectangle 9"/>
          <p:cNvSpPr>
            <a:spLocks noGrp="1" noChangeArrowheads="1"/>
          </p:cNvSpPr>
          <p:nvPr>
            <p:ph type="sldNum" sz="quarter" idx="12"/>
          </p:nvPr>
        </p:nvSpPr>
        <p:spPr>
          <a:ln/>
        </p:spPr>
        <p:txBody>
          <a:bodyPr/>
          <a:lstStyle>
            <a:lvl1pPr>
              <a:defRPr/>
            </a:lvl1pPr>
          </a:lstStyle>
          <a:p>
            <a:pPr>
              <a:defRPr/>
            </a:pPr>
            <a:fld id="{197D6C37-4E14-46AE-A8F7-877B652F352C}" type="slidenum">
              <a:rPr lang="en-US"/>
              <a:pPr>
                <a:defRPr/>
              </a:pPr>
              <a:t>‹#›</a:t>
            </a:fld>
            <a:endParaRPr lang="en-US"/>
          </a:p>
        </p:txBody>
      </p:sp>
    </p:spTree>
    <p:extLst>
      <p:ext uri="{BB962C8B-B14F-4D97-AF65-F5344CB8AC3E}">
        <p14:creationId xmlns:p14="http://schemas.microsoft.com/office/powerpoint/2010/main" val="19996071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
        <p:nvSpPr>
          <p:cNvPr id="6" name="Rectangle 8"/>
          <p:cNvSpPr>
            <a:spLocks noGrp="1" noChangeArrowheads="1"/>
          </p:cNvSpPr>
          <p:nvPr>
            <p:ph type="ftr" sz="quarter" idx="11"/>
          </p:nvPr>
        </p:nvSpPr>
        <p:spPr>
          <a:ln/>
        </p:spPr>
        <p:txBody>
          <a:bodyPr/>
          <a:lstStyle>
            <a:lvl1pPr>
              <a:defRPr/>
            </a:lvl1pPr>
          </a:lstStyle>
          <a:p>
            <a:pPr>
              <a:defRPr/>
            </a:pPr>
            <a:endParaRPr lang="en-US"/>
          </a:p>
        </p:txBody>
      </p:sp>
      <p:sp>
        <p:nvSpPr>
          <p:cNvPr id="7" name="Rectangle 9"/>
          <p:cNvSpPr>
            <a:spLocks noGrp="1" noChangeArrowheads="1"/>
          </p:cNvSpPr>
          <p:nvPr>
            <p:ph type="sldNum" sz="quarter" idx="12"/>
          </p:nvPr>
        </p:nvSpPr>
        <p:spPr>
          <a:ln/>
        </p:spPr>
        <p:txBody>
          <a:bodyPr/>
          <a:lstStyle>
            <a:lvl1pPr>
              <a:defRPr/>
            </a:lvl1pPr>
          </a:lstStyle>
          <a:p>
            <a:pPr>
              <a:defRPr/>
            </a:pPr>
            <a:fld id="{1A1E53CD-E786-42B8-98B0-D1AE1D49040A}" type="slidenum">
              <a:rPr lang="en-US"/>
              <a:pPr>
                <a:defRPr/>
              </a:pPr>
              <a:t>‹#›</a:t>
            </a:fld>
            <a:endParaRPr lang="en-US"/>
          </a:p>
        </p:txBody>
      </p:sp>
    </p:spTree>
    <p:extLst>
      <p:ext uri="{BB962C8B-B14F-4D97-AF65-F5344CB8AC3E}">
        <p14:creationId xmlns:p14="http://schemas.microsoft.com/office/powerpoint/2010/main" val="42206075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8915400" cy="6858000"/>
            <a:chOff x="0" y="0"/>
            <a:chExt cx="5616" cy="4320"/>
          </a:xfrm>
        </p:grpSpPr>
        <p:pic>
          <p:nvPicPr>
            <p:cNvPr id="1032" name="Picture 3" descr="Expbanna"/>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invGray">
            <a:xfrm>
              <a:off x="0" y="0"/>
              <a:ext cx="432"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3" name="Rectangle 4"/>
            <p:cNvSpPr>
              <a:spLocks noChangeArrowheads="1"/>
            </p:cNvSpPr>
            <p:nvPr/>
          </p:nvSpPr>
          <p:spPr bwMode="grayWhite">
            <a:xfrm>
              <a:off x="576" y="144"/>
              <a:ext cx="5040" cy="3888"/>
            </a:xfrm>
            <a:prstGeom prst="rect">
              <a:avLst/>
            </a:prstGeom>
            <a:solidFill>
              <a:schemeClr val="bg1"/>
            </a:solidFill>
            <a:ln w="76200" cmpd="tri">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027" name="Rectangle 5"/>
          <p:cNvSpPr>
            <a:spLocks noGrp="1" noChangeArrowheads="1"/>
          </p:cNvSpPr>
          <p:nvPr>
            <p:ph type="title"/>
          </p:nvPr>
        </p:nvSpPr>
        <p:spPr bwMode="auto">
          <a:xfrm>
            <a:off x="1066800" y="3810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6"/>
          <p:cNvSpPr>
            <a:spLocks noGrp="1" noChangeArrowheads="1"/>
          </p:cNvSpPr>
          <p:nvPr>
            <p:ph type="body" idx="1"/>
          </p:nvPr>
        </p:nvSpPr>
        <p:spPr bwMode="auto">
          <a:xfrm>
            <a:off x="1066800" y="1752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3" name="Rectangle 7"/>
          <p:cNvSpPr>
            <a:spLocks noGrp="1" noChangeArrowheads="1"/>
          </p:cNvSpPr>
          <p:nvPr>
            <p:ph type="dt" sz="half" idx="2"/>
          </p:nvPr>
        </p:nvSpPr>
        <p:spPr bwMode="auto">
          <a:xfrm>
            <a:off x="838200" y="64008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eaLnBrk="0" hangingPunct="0">
              <a:defRPr sz="1400" smtClean="0">
                <a:solidFill>
                  <a:schemeClr val="bg2"/>
                </a:solidFill>
                <a:latin typeface="Arial" charset="0"/>
              </a:defRPr>
            </a:lvl1pPr>
          </a:lstStyle>
          <a:p>
            <a:pPr>
              <a:defRPr/>
            </a:pPr>
            <a:endParaRPr lang="en-US"/>
          </a:p>
        </p:txBody>
      </p:sp>
      <p:sp>
        <p:nvSpPr>
          <p:cNvPr id="4104" name="Rectangle 8"/>
          <p:cNvSpPr>
            <a:spLocks noGrp="1" noChangeArrowheads="1"/>
          </p:cNvSpPr>
          <p:nvPr>
            <p:ph type="ftr" sz="quarter" idx="3"/>
          </p:nvPr>
        </p:nvSpPr>
        <p:spPr bwMode="auto">
          <a:xfrm>
            <a:off x="3429000" y="64008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eaLnBrk="0" hangingPunct="0">
              <a:defRPr sz="1400" smtClean="0">
                <a:solidFill>
                  <a:schemeClr val="bg2"/>
                </a:solidFill>
                <a:latin typeface="Arial" charset="0"/>
              </a:defRPr>
            </a:lvl1pPr>
          </a:lstStyle>
          <a:p>
            <a:pPr>
              <a:defRPr/>
            </a:pPr>
            <a:endParaRPr lang="en-US"/>
          </a:p>
        </p:txBody>
      </p:sp>
      <p:sp>
        <p:nvSpPr>
          <p:cNvPr id="4105" name="Rectangle 9"/>
          <p:cNvSpPr>
            <a:spLocks noGrp="1" noChangeArrowheads="1"/>
          </p:cNvSpPr>
          <p:nvPr>
            <p:ph type="sldNum" sz="quarter" idx="4"/>
          </p:nvPr>
        </p:nvSpPr>
        <p:spPr bwMode="auto">
          <a:xfrm>
            <a:off x="7010400" y="64008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r" eaLnBrk="0" hangingPunct="0">
              <a:defRPr sz="1400" smtClean="0">
                <a:solidFill>
                  <a:schemeClr val="bg2"/>
                </a:solidFill>
                <a:latin typeface="Arial" charset="0"/>
              </a:defRPr>
            </a:lvl1pPr>
          </a:lstStyle>
          <a:p>
            <a:pPr>
              <a:defRPr/>
            </a:pPr>
            <a:fld id="{96DAF923-AAF1-4442-9978-85C99C64FC8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2"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0" fontAlgn="base" hangingPunct="0">
        <a:spcBef>
          <a:spcPct val="0"/>
        </a:spcBef>
        <a:spcAft>
          <a:spcPct val="0"/>
        </a:spcAft>
        <a:defRPr sz="4400" i="1">
          <a:solidFill>
            <a:schemeClr val="tx2"/>
          </a:solidFill>
          <a:latin typeface="+mj-lt"/>
          <a:ea typeface="+mj-ea"/>
          <a:cs typeface="+mj-cs"/>
        </a:defRPr>
      </a:lvl1pPr>
      <a:lvl2pPr algn="l" rtl="0" eaLnBrk="0" fontAlgn="base" hangingPunct="0">
        <a:spcBef>
          <a:spcPct val="0"/>
        </a:spcBef>
        <a:spcAft>
          <a:spcPct val="0"/>
        </a:spcAft>
        <a:defRPr sz="4400" i="1">
          <a:solidFill>
            <a:schemeClr val="tx2"/>
          </a:solidFill>
          <a:latin typeface="Times New Roman" pitchFamily="18" charset="0"/>
          <a:cs typeface="Arial" charset="0"/>
        </a:defRPr>
      </a:lvl2pPr>
      <a:lvl3pPr algn="l" rtl="0" eaLnBrk="0" fontAlgn="base" hangingPunct="0">
        <a:spcBef>
          <a:spcPct val="0"/>
        </a:spcBef>
        <a:spcAft>
          <a:spcPct val="0"/>
        </a:spcAft>
        <a:defRPr sz="4400" i="1">
          <a:solidFill>
            <a:schemeClr val="tx2"/>
          </a:solidFill>
          <a:latin typeface="Times New Roman" pitchFamily="18" charset="0"/>
          <a:cs typeface="Arial" charset="0"/>
        </a:defRPr>
      </a:lvl3pPr>
      <a:lvl4pPr algn="l" rtl="0" eaLnBrk="0" fontAlgn="base" hangingPunct="0">
        <a:spcBef>
          <a:spcPct val="0"/>
        </a:spcBef>
        <a:spcAft>
          <a:spcPct val="0"/>
        </a:spcAft>
        <a:defRPr sz="4400" i="1">
          <a:solidFill>
            <a:schemeClr val="tx2"/>
          </a:solidFill>
          <a:latin typeface="Times New Roman" pitchFamily="18" charset="0"/>
          <a:cs typeface="Arial" charset="0"/>
        </a:defRPr>
      </a:lvl4pPr>
      <a:lvl5pPr algn="l" rtl="0" eaLnBrk="0" fontAlgn="base" hangingPunct="0">
        <a:spcBef>
          <a:spcPct val="0"/>
        </a:spcBef>
        <a:spcAft>
          <a:spcPct val="0"/>
        </a:spcAft>
        <a:defRPr sz="4400" i="1">
          <a:solidFill>
            <a:schemeClr val="tx2"/>
          </a:solidFill>
          <a:latin typeface="Times New Roman" pitchFamily="18" charset="0"/>
          <a:cs typeface="Arial" charset="0"/>
        </a:defRPr>
      </a:lvl5pPr>
      <a:lvl6pPr marL="457200" algn="l" rtl="0" fontAlgn="base">
        <a:spcBef>
          <a:spcPct val="0"/>
        </a:spcBef>
        <a:spcAft>
          <a:spcPct val="0"/>
        </a:spcAft>
        <a:defRPr sz="4400" i="1">
          <a:solidFill>
            <a:schemeClr val="tx2"/>
          </a:solidFill>
          <a:latin typeface="Times New Roman" pitchFamily="18" charset="0"/>
          <a:cs typeface="Arial" charset="0"/>
        </a:defRPr>
      </a:lvl6pPr>
      <a:lvl7pPr marL="914400" algn="l" rtl="0" fontAlgn="base">
        <a:spcBef>
          <a:spcPct val="0"/>
        </a:spcBef>
        <a:spcAft>
          <a:spcPct val="0"/>
        </a:spcAft>
        <a:defRPr sz="4400" i="1">
          <a:solidFill>
            <a:schemeClr val="tx2"/>
          </a:solidFill>
          <a:latin typeface="Times New Roman" pitchFamily="18" charset="0"/>
          <a:cs typeface="Arial" charset="0"/>
        </a:defRPr>
      </a:lvl7pPr>
      <a:lvl8pPr marL="1371600" algn="l" rtl="0" fontAlgn="base">
        <a:spcBef>
          <a:spcPct val="0"/>
        </a:spcBef>
        <a:spcAft>
          <a:spcPct val="0"/>
        </a:spcAft>
        <a:defRPr sz="4400" i="1">
          <a:solidFill>
            <a:schemeClr val="tx2"/>
          </a:solidFill>
          <a:latin typeface="Times New Roman" pitchFamily="18" charset="0"/>
          <a:cs typeface="Arial" charset="0"/>
        </a:defRPr>
      </a:lvl8pPr>
      <a:lvl9pPr marL="1828800" algn="l" rtl="0" fontAlgn="base">
        <a:spcBef>
          <a:spcPct val="0"/>
        </a:spcBef>
        <a:spcAft>
          <a:spcPct val="0"/>
        </a:spcAft>
        <a:defRPr sz="4400" i="1">
          <a:solidFill>
            <a:schemeClr val="tx2"/>
          </a:solidFill>
          <a:latin typeface="Times New Roman" pitchFamily="18" charset="0"/>
          <a:cs typeface="Arial" charset="0"/>
        </a:defRPr>
      </a:lvl9pPr>
    </p:titleStyle>
    <p:bodyStyle>
      <a:lvl1pPr marL="342900" indent="-342900" algn="l" rtl="0" eaLnBrk="0" fontAlgn="base" hangingPunct="0">
        <a:spcBef>
          <a:spcPct val="20000"/>
        </a:spcBef>
        <a:spcAft>
          <a:spcPct val="0"/>
        </a:spcAft>
        <a:buBlip>
          <a:blip r:embed="rId15"/>
        </a:buBlip>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pPr eaLnBrk="1" hangingPunct="1"/>
            <a:r>
              <a:rPr lang="en-US" sz="4000" dirty="0" smtClean="0"/>
              <a:t>The Origins and Development of the English Language Chapter </a:t>
            </a:r>
            <a:r>
              <a:rPr lang="en-US" sz="4000" dirty="0"/>
              <a:t>9</a:t>
            </a:r>
            <a:r>
              <a:rPr lang="en-US" sz="4000" dirty="0" smtClean="0"/>
              <a:t>: Late Modern English</a:t>
            </a:r>
          </a:p>
        </p:txBody>
      </p:sp>
      <p:sp>
        <p:nvSpPr>
          <p:cNvPr id="3075" name="Rectangle 3"/>
          <p:cNvSpPr>
            <a:spLocks noGrp="1" noChangeArrowheads="1"/>
          </p:cNvSpPr>
          <p:nvPr>
            <p:ph type="subTitle" idx="1"/>
          </p:nvPr>
        </p:nvSpPr>
        <p:spPr/>
        <p:txBody>
          <a:bodyPr/>
          <a:lstStyle/>
          <a:p>
            <a:pPr eaLnBrk="1" hangingPunct="1">
              <a:lnSpc>
                <a:spcPct val="80000"/>
              </a:lnSpc>
            </a:pPr>
            <a:r>
              <a:rPr lang="en-US" sz="2800" dirty="0" smtClean="0"/>
              <a:t>John </a:t>
            </a:r>
            <a:r>
              <a:rPr lang="en-US" sz="2800" dirty="0" err="1" smtClean="0"/>
              <a:t>Algeo</a:t>
            </a:r>
            <a:r>
              <a:rPr lang="en-US" sz="2800" dirty="0" smtClean="0"/>
              <a:t> &amp; Carmen Acevedo Butcher</a:t>
            </a:r>
          </a:p>
          <a:p>
            <a:pPr eaLnBrk="1" hangingPunct="1">
              <a:lnSpc>
                <a:spcPct val="80000"/>
              </a:lnSpc>
            </a:pPr>
            <a:endParaRPr lang="en-US" sz="2800" dirty="0" smtClean="0"/>
          </a:p>
          <a:p>
            <a:pPr eaLnBrk="1" hangingPunct="1">
              <a:lnSpc>
                <a:spcPct val="80000"/>
              </a:lnSpc>
            </a:pPr>
            <a:r>
              <a:rPr lang="en-US" sz="2800" dirty="0" smtClean="0"/>
              <a:t>Michael Cheng </a:t>
            </a:r>
          </a:p>
          <a:p>
            <a:pPr eaLnBrk="1" hangingPunct="1">
              <a:lnSpc>
                <a:spcPct val="80000"/>
              </a:lnSpc>
            </a:pPr>
            <a:r>
              <a:rPr lang="en-US" sz="2800" dirty="0" smtClean="0"/>
              <a:t>National </a:t>
            </a:r>
            <a:r>
              <a:rPr lang="en-US" sz="2800" dirty="0" err="1" smtClean="0"/>
              <a:t>Chengchi</a:t>
            </a:r>
            <a:r>
              <a:rPr lang="en-US" sz="2800" dirty="0" smtClean="0"/>
              <a:t> University</a:t>
            </a:r>
          </a:p>
          <a:p>
            <a:pPr eaLnBrk="1" hangingPunct="1">
              <a:lnSpc>
                <a:spcPct val="80000"/>
              </a:lnSpc>
            </a:pPr>
            <a:endParaRPr lang="en-US" sz="28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Braj</a:t>
            </a:r>
            <a:r>
              <a:rPr lang="en-US" dirty="0" smtClean="0"/>
              <a:t> </a:t>
            </a:r>
            <a:r>
              <a:rPr lang="en-US" dirty="0" err="1" smtClean="0"/>
              <a:t>Kachru’s</a:t>
            </a:r>
            <a:r>
              <a:rPr lang="en-US" dirty="0" smtClean="0"/>
              <a:t> Three Circles of English</a:t>
            </a:r>
            <a:endParaRPr lang="en-US" dirty="0"/>
          </a:p>
        </p:txBody>
      </p:sp>
      <p:sp>
        <p:nvSpPr>
          <p:cNvPr id="3" name="Content Placeholder 2"/>
          <p:cNvSpPr>
            <a:spLocks noGrp="1"/>
          </p:cNvSpPr>
          <p:nvPr>
            <p:ph idx="1"/>
          </p:nvPr>
        </p:nvSpPr>
        <p:spPr/>
        <p:txBody>
          <a:bodyPr/>
          <a:lstStyle/>
          <a:p>
            <a:r>
              <a:rPr lang="en-US" dirty="0" smtClean="0"/>
              <a:t>Expanding Circle – English used as a foreign language for business or as a lingua franca.</a:t>
            </a:r>
          </a:p>
          <a:p>
            <a:r>
              <a:rPr lang="en-US" dirty="0" smtClean="0"/>
              <a:t>Most of the rest of the world</a:t>
            </a:r>
          </a:p>
          <a:p>
            <a:pPr marL="0" indent="0">
              <a:buNone/>
            </a:pPr>
            <a:endParaRPr lang="en-US" dirty="0"/>
          </a:p>
        </p:txBody>
      </p:sp>
    </p:spTree>
    <p:extLst>
      <p:ext uri="{BB962C8B-B14F-4D97-AF65-F5344CB8AC3E}">
        <p14:creationId xmlns:p14="http://schemas.microsoft.com/office/powerpoint/2010/main" val="10936497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Braj</a:t>
            </a:r>
            <a:r>
              <a:rPr lang="en-US" dirty="0" smtClean="0"/>
              <a:t> </a:t>
            </a:r>
            <a:r>
              <a:rPr lang="en-US" dirty="0" err="1" smtClean="0"/>
              <a:t>Kachru’s</a:t>
            </a:r>
            <a:r>
              <a:rPr lang="en-US" dirty="0" smtClean="0"/>
              <a:t> Three Circles of English</a:t>
            </a:r>
            <a:endParaRPr lang="en-US" dirty="0"/>
          </a:p>
        </p:txBody>
      </p:sp>
      <p:sp>
        <p:nvSpPr>
          <p:cNvPr id="3" name="Content Placeholder 2"/>
          <p:cNvSpPr>
            <a:spLocks noGrp="1"/>
          </p:cNvSpPr>
          <p:nvPr>
            <p:ph idx="1"/>
          </p:nvPr>
        </p:nvSpPr>
        <p:spPr/>
        <p:txBody>
          <a:bodyPr/>
          <a:lstStyle/>
          <a:p>
            <a:r>
              <a:rPr lang="en-US" dirty="0" smtClean="0"/>
              <a:t>Inner Circle sets the norms for what is considered the standard language. </a:t>
            </a:r>
          </a:p>
          <a:p>
            <a:r>
              <a:rPr lang="en-US" dirty="0" smtClean="0"/>
              <a:t>Dominant standards are British English and American English</a:t>
            </a:r>
          </a:p>
          <a:p>
            <a:endParaRPr lang="en-US" dirty="0" smtClean="0"/>
          </a:p>
          <a:p>
            <a:r>
              <a:rPr lang="en-US" dirty="0" smtClean="0"/>
              <a:t>What are your attitudes towards these two dialects? </a:t>
            </a:r>
          </a:p>
          <a:p>
            <a:endParaRPr lang="en-US" dirty="0"/>
          </a:p>
        </p:txBody>
      </p:sp>
    </p:spTree>
    <p:extLst>
      <p:ext uri="{BB962C8B-B14F-4D97-AF65-F5344CB8AC3E}">
        <p14:creationId xmlns:p14="http://schemas.microsoft.com/office/powerpoint/2010/main" val="39148639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Braj</a:t>
            </a:r>
            <a:r>
              <a:rPr lang="en-US" dirty="0" smtClean="0"/>
              <a:t> </a:t>
            </a:r>
            <a:r>
              <a:rPr lang="en-US" dirty="0" err="1" smtClean="0"/>
              <a:t>Kachru’s</a:t>
            </a:r>
            <a:r>
              <a:rPr lang="en-US" dirty="0" smtClean="0"/>
              <a:t> Three Circles of English</a:t>
            </a:r>
            <a:endParaRPr lang="en-US" dirty="0"/>
          </a:p>
        </p:txBody>
      </p:sp>
      <p:sp>
        <p:nvSpPr>
          <p:cNvPr id="3" name="Content Placeholder 2"/>
          <p:cNvSpPr>
            <a:spLocks noGrp="1"/>
          </p:cNvSpPr>
          <p:nvPr>
            <p:ph idx="1"/>
          </p:nvPr>
        </p:nvSpPr>
        <p:spPr/>
        <p:txBody>
          <a:bodyPr/>
          <a:lstStyle/>
          <a:p>
            <a:r>
              <a:rPr lang="en-US" dirty="0" smtClean="0"/>
              <a:t>British English can be seen as more prestigious. </a:t>
            </a:r>
          </a:p>
          <a:p>
            <a:r>
              <a:rPr lang="en-US" dirty="0" smtClean="0"/>
              <a:t>American English has become more influential due to popular culture. </a:t>
            </a:r>
          </a:p>
          <a:p>
            <a:endParaRPr lang="en-US" dirty="0"/>
          </a:p>
        </p:txBody>
      </p:sp>
    </p:spTree>
    <p:extLst>
      <p:ext uri="{BB962C8B-B14F-4D97-AF65-F5344CB8AC3E}">
        <p14:creationId xmlns:p14="http://schemas.microsoft.com/office/powerpoint/2010/main" val="18940104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Differences between American and British English</a:t>
            </a:r>
            <a:endParaRPr lang="en-US" dirty="0"/>
          </a:p>
        </p:txBody>
      </p:sp>
      <p:sp>
        <p:nvSpPr>
          <p:cNvPr id="3" name="Content Placeholder 2"/>
          <p:cNvSpPr>
            <a:spLocks noGrp="1"/>
          </p:cNvSpPr>
          <p:nvPr>
            <p:ph idx="1"/>
          </p:nvPr>
        </p:nvSpPr>
        <p:spPr/>
        <p:txBody>
          <a:bodyPr/>
          <a:lstStyle/>
          <a:p>
            <a:r>
              <a:rPr lang="en-US" dirty="0" smtClean="0"/>
              <a:t>American English is more conservative.</a:t>
            </a:r>
          </a:p>
          <a:p>
            <a:r>
              <a:rPr lang="en-US" dirty="0" smtClean="0"/>
              <a:t>Retains features of older form of British English</a:t>
            </a:r>
          </a:p>
          <a:p>
            <a:r>
              <a:rPr lang="en-US" dirty="0" smtClean="0"/>
              <a:t>Dialect differences in American English are due to settlement points, and migration.</a:t>
            </a:r>
          </a:p>
          <a:p>
            <a:r>
              <a:rPr lang="en-US" dirty="0" smtClean="0"/>
              <a:t>California gold rush consisted of mostly northern migrants</a:t>
            </a:r>
          </a:p>
          <a:p>
            <a:endParaRPr lang="en-US" dirty="0" smtClean="0"/>
          </a:p>
          <a:p>
            <a:endParaRPr lang="en-US" dirty="0"/>
          </a:p>
        </p:txBody>
      </p:sp>
    </p:spTree>
    <p:extLst>
      <p:ext uri="{BB962C8B-B14F-4D97-AF65-F5344CB8AC3E}">
        <p14:creationId xmlns:p14="http://schemas.microsoft.com/office/powerpoint/2010/main" val="1459872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cs typeface="Times New Roman"/>
              </a:rPr>
              <a:t>Major difference between </a:t>
            </a:r>
            <a:r>
              <a:rPr lang="en-US" dirty="0" smtClean="0">
                <a:cs typeface="Times New Roman"/>
              </a:rPr>
              <a:t>American and British English</a:t>
            </a:r>
            <a:endParaRPr lang="en-US" dirty="0"/>
          </a:p>
        </p:txBody>
      </p:sp>
      <p:sp>
        <p:nvSpPr>
          <p:cNvPr id="3" name="Content Placeholder 2"/>
          <p:cNvSpPr>
            <a:spLocks noGrp="1"/>
          </p:cNvSpPr>
          <p:nvPr>
            <p:ph idx="1"/>
          </p:nvPr>
        </p:nvSpPr>
        <p:spPr/>
        <p:txBody>
          <a:bodyPr/>
          <a:lstStyle/>
          <a:p>
            <a:r>
              <a:rPr lang="en-US" dirty="0" smtClean="0">
                <a:latin typeface="Times New Roman"/>
                <a:cs typeface="Times New Roman"/>
              </a:rPr>
              <a:t>æ – ash </a:t>
            </a:r>
          </a:p>
          <a:p>
            <a:endParaRPr lang="en-US" dirty="0">
              <a:latin typeface="Times New Roman"/>
              <a:cs typeface="Times New Roman"/>
            </a:endParaRPr>
          </a:p>
          <a:p>
            <a:r>
              <a:rPr lang="en-US" dirty="0" smtClean="0"/>
              <a:t>Clerk (Clark)</a:t>
            </a:r>
          </a:p>
          <a:p>
            <a:r>
              <a:rPr lang="en-US" dirty="0" smtClean="0"/>
              <a:t>Berkley (Barkley)</a:t>
            </a:r>
          </a:p>
          <a:p>
            <a:r>
              <a:rPr lang="en-US" dirty="0" smtClean="0"/>
              <a:t>University (Varsity)</a:t>
            </a:r>
          </a:p>
          <a:p>
            <a:r>
              <a:rPr lang="en-US" dirty="0" smtClean="0"/>
              <a:t>Vermin (</a:t>
            </a:r>
            <a:r>
              <a:rPr lang="en-US" dirty="0" err="1" smtClean="0"/>
              <a:t>Varmit</a:t>
            </a:r>
            <a:r>
              <a:rPr lang="en-US" dirty="0" smtClean="0"/>
              <a:t> - </a:t>
            </a:r>
            <a:r>
              <a:rPr lang="en-US" dirty="0" err="1" smtClean="0"/>
              <a:t>AmEng</a:t>
            </a:r>
            <a:r>
              <a:rPr lang="en-US" dirty="0" smtClean="0"/>
              <a:t>)</a:t>
            </a:r>
          </a:p>
          <a:p>
            <a:r>
              <a:rPr lang="en-US" dirty="0" smtClean="0">
                <a:latin typeface="Times New Roman"/>
                <a:cs typeface="Times New Roman"/>
              </a:rPr>
              <a:t> </a:t>
            </a:r>
            <a:endParaRPr lang="en-US" dirty="0"/>
          </a:p>
        </p:txBody>
      </p:sp>
    </p:spTree>
    <p:extLst>
      <p:ext uri="{BB962C8B-B14F-4D97-AF65-F5344CB8AC3E}">
        <p14:creationId xmlns:p14="http://schemas.microsoft.com/office/powerpoint/2010/main" val="426881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Times New Roman"/>
              </a:rPr>
              <a:t>Major difference between American and British English</a:t>
            </a:r>
            <a:endParaRPr lang="en-US" dirty="0"/>
          </a:p>
        </p:txBody>
      </p:sp>
      <p:sp>
        <p:nvSpPr>
          <p:cNvPr id="3" name="Content Placeholder 2"/>
          <p:cNvSpPr>
            <a:spLocks noGrp="1"/>
          </p:cNvSpPr>
          <p:nvPr>
            <p:ph idx="1"/>
          </p:nvPr>
        </p:nvSpPr>
        <p:spPr/>
        <p:txBody>
          <a:bodyPr/>
          <a:lstStyle/>
          <a:p>
            <a:r>
              <a:rPr lang="en-US" dirty="0" smtClean="0"/>
              <a:t>British RP has dropped the r before consonants and at the ends of words</a:t>
            </a:r>
          </a:p>
          <a:p>
            <a:r>
              <a:rPr lang="en-US" dirty="0" smtClean="0"/>
              <a:t>Bird, park, burr</a:t>
            </a:r>
          </a:p>
          <a:p>
            <a:r>
              <a:rPr lang="en-US" dirty="0" smtClean="0"/>
              <a:t>American English retains the r</a:t>
            </a:r>
          </a:p>
          <a:p>
            <a:r>
              <a:rPr lang="en-US" dirty="0" smtClean="0"/>
              <a:t>Father, Lord</a:t>
            </a:r>
          </a:p>
          <a:p>
            <a:endParaRPr lang="en-US" dirty="0" smtClean="0"/>
          </a:p>
          <a:p>
            <a:r>
              <a:rPr lang="en-US" dirty="0" smtClean="0"/>
              <a:t>Short o – </a:t>
            </a:r>
            <a:r>
              <a:rPr lang="en-US" dirty="0" err="1" smtClean="0"/>
              <a:t>BrEng</a:t>
            </a:r>
            <a:r>
              <a:rPr lang="en-US" dirty="0" smtClean="0"/>
              <a:t> rounded: Not, hot, hop</a:t>
            </a:r>
            <a:endParaRPr lang="en-US" dirty="0"/>
          </a:p>
        </p:txBody>
      </p:sp>
    </p:spTree>
    <p:extLst>
      <p:ext uri="{BB962C8B-B14F-4D97-AF65-F5344CB8AC3E}">
        <p14:creationId xmlns:p14="http://schemas.microsoft.com/office/powerpoint/2010/main" val="34890851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Times New Roman"/>
              </a:rPr>
              <a:t>Major difference between American and British English</a:t>
            </a:r>
            <a:endParaRPr lang="en-US" dirty="0"/>
          </a:p>
        </p:txBody>
      </p:sp>
      <p:sp>
        <p:nvSpPr>
          <p:cNvPr id="3" name="Content Placeholder 2"/>
          <p:cNvSpPr>
            <a:spLocks noGrp="1"/>
          </p:cNvSpPr>
          <p:nvPr>
            <p:ph idx="1"/>
          </p:nvPr>
        </p:nvSpPr>
        <p:spPr/>
        <p:txBody>
          <a:bodyPr/>
          <a:lstStyle/>
          <a:p>
            <a:r>
              <a:rPr lang="en-US" dirty="0" err="1" smtClean="0"/>
              <a:t>AmEng</a:t>
            </a:r>
            <a:r>
              <a:rPr lang="en-US" dirty="0"/>
              <a:t> </a:t>
            </a:r>
            <a:r>
              <a:rPr lang="en-US" dirty="0" smtClean="0"/>
              <a:t>– Full stress of polysyllabic words</a:t>
            </a:r>
          </a:p>
          <a:p>
            <a:r>
              <a:rPr lang="en-US" dirty="0" smtClean="0"/>
              <a:t>Secretary, Literature, Necessary</a:t>
            </a:r>
          </a:p>
          <a:p>
            <a:endParaRPr lang="en-US" dirty="0"/>
          </a:p>
          <a:p>
            <a:r>
              <a:rPr lang="en-US" dirty="0" smtClean="0"/>
              <a:t>Grammar and Morphology</a:t>
            </a:r>
          </a:p>
          <a:p>
            <a:r>
              <a:rPr lang="en-US" dirty="0" smtClean="0"/>
              <a:t>American English preserves old forms of strong verbs in regionalisms. </a:t>
            </a:r>
          </a:p>
          <a:p>
            <a:r>
              <a:rPr lang="en-US" dirty="0" smtClean="0"/>
              <a:t>Slide-</a:t>
            </a:r>
            <a:r>
              <a:rPr lang="en-US" dirty="0" err="1" smtClean="0"/>
              <a:t>slud</a:t>
            </a:r>
            <a:r>
              <a:rPr lang="en-US" dirty="0" smtClean="0"/>
              <a:t>; climb-</a:t>
            </a:r>
            <a:r>
              <a:rPr lang="en-US" dirty="0" err="1" smtClean="0"/>
              <a:t>clumb</a:t>
            </a:r>
            <a:r>
              <a:rPr lang="en-US" dirty="0" smtClean="0"/>
              <a:t>, </a:t>
            </a:r>
          </a:p>
          <a:p>
            <a:endParaRPr lang="en-US" dirty="0"/>
          </a:p>
        </p:txBody>
      </p:sp>
    </p:spTree>
    <p:extLst>
      <p:ext uri="{BB962C8B-B14F-4D97-AF65-F5344CB8AC3E}">
        <p14:creationId xmlns:p14="http://schemas.microsoft.com/office/powerpoint/2010/main" val="33853662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Times New Roman"/>
              </a:rPr>
              <a:t>Major difference between American and British English</a:t>
            </a:r>
            <a:endParaRPr lang="en-US" dirty="0"/>
          </a:p>
        </p:txBody>
      </p:sp>
      <p:sp>
        <p:nvSpPr>
          <p:cNvPr id="3" name="Content Placeholder 2"/>
          <p:cNvSpPr>
            <a:spLocks noGrp="1"/>
          </p:cNvSpPr>
          <p:nvPr>
            <p:ph idx="1"/>
          </p:nvPr>
        </p:nvSpPr>
        <p:spPr/>
        <p:txBody>
          <a:bodyPr/>
          <a:lstStyle/>
          <a:p>
            <a:r>
              <a:rPr lang="en-US" dirty="0" err="1" smtClean="0"/>
              <a:t>AmEng</a:t>
            </a:r>
            <a:r>
              <a:rPr lang="en-US" dirty="0" smtClean="0"/>
              <a:t> has recreated plural you</a:t>
            </a:r>
          </a:p>
          <a:p>
            <a:r>
              <a:rPr lang="en-US" dirty="0" smtClean="0"/>
              <a:t>Y’all</a:t>
            </a:r>
          </a:p>
          <a:p>
            <a:r>
              <a:rPr lang="en-US" dirty="0" smtClean="0"/>
              <a:t>American English collective nouns take the singular form</a:t>
            </a:r>
          </a:p>
          <a:p>
            <a:pPr lvl="1"/>
            <a:r>
              <a:rPr lang="en-US" dirty="0" smtClean="0"/>
              <a:t>The Ford Motor company is raising prices.</a:t>
            </a:r>
          </a:p>
          <a:p>
            <a:r>
              <a:rPr lang="en-US" dirty="0" smtClean="0"/>
              <a:t>British English collective nouns take the plural form</a:t>
            </a:r>
          </a:p>
          <a:p>
            <a:pPr lvl="1"/>
            <a:r>
              <a:rPr lang="en-US" dirty="0" smtClean="0"/>
              <a:t>The Ford Motor company are raising prices.</a:t>
            </a:r>
          </a:p>
          <a:p>
            <a:endParaRPr lang="en-US" dirty="0"/>
          </a:p>
        </p:txBody>
      </p:sp>
    </p:spTree>
    <p:extLst>
      <p:ext uri="{BB962C8B-B14F-4D97-AF65-F5344CB8AC3E}">
        <p14:creationId xmlns:p14="http://schemas.microsoft.com/office/powerpoint/2010/main" val="39366932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Vocabulary</a:t>
            </a:r>
            <a:endParaRPr lang="en-US" dirty="0"/>
          </a:p>
        </p:txBody>
      </p:sp>
      <p:sp>
        <p:nvSpPr>
          <p:cNvPr id="3" name="Content Placeholder 2"/>
          <p:cNvSpPr>
            <a:spLocks noGrp="1"/>
          </p:cNvSpPr>
          <p:nvPr>
            <p:ph idx="1"/>
          </p:nvPr>
        </p:nvSpPr>
        <p:spPr/>
        <p:txBody>
          <a:bodyPr/>
          <a:lstStyle/>
          <a:p>
            <a:r>
              <a:rPr lang="en-US" dirty="0" smtClean="0"/>
              <a:t>Truck Lorry</a:t>
            </a:r>
          </a:p>
          <a:p>
            <a:r>
              <a:rPr lang="en-US" dirty="0" smtClean="0"/>
              <a:t>Trunk Boot</a:t>
            </a:r>
          </a:p>
          <a:p>
            <a:r>
              <a:rPr lang="en-US" dirty="0" smtClean="0"/>
              <a:t>Elevator Lift</a:t>
            </a:r>
          </a:p>
          <a:p>
            <a:endParaRPr lang="en-US" dirty="0"/>
          </a:p>
          <a:p>
            <a:endParaRPr lang="en-US" dirty="0"/>
          </a:p>
        </p:txBody>
      </p:sp>
    </p:spTree>
    <p:extLst>
      <p:ext uri="{BB962C8B-B14F-4D97-AF65-F5344CB8AC3E}">
        <p14:creationId xmlns:p14="http://schemas.microsoft.com/office/powerpoint/2010/main" val="92354528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Americanisms</a:t>
            </a:r>
            <a:endParaRPr lang="en-US" dirty="0"/>
          </a:p>
        </p:txBody>
      </p:sp>
      <p:sp>
        <p:nvSpPr>
          <p:cNvPr id="3" name="Content Placeholder 2"/>
          <p:cNvSpPr>
            <a:spLocks noGrp="1"/>
          </p:cNvSpPr>
          <p:nvPr>
            <p:ph idx="1"/>
          </p:nvPr>
        </p:nvSpPr>
        <p:spPr/>
        <p:txBody>
          <a:bodyPr/>
          <a:lstStyle/>
          <a:p>
            <a:r>
              <a:rPr lang="en-US" dirty="0" smtClean="0"/>
              <a:t>Reckon, guess: Older forms lost in British English</a:t>
            </a:r>
          </a:p>
          <a:p>
            <a:pPr lvl="1"/>
            <a:r>
              <a:rPr lang="en-US" dirty="0" smtClean="0"/>
              <a:t>Establish by calculation</a:t>
            </a:r>
          </a:p>
          <a:p>
            <a:pPr lvl="1"/>
            <a:r>
              <a:rPr lang="en-US" i="1" dirty="0" smtClean="0"/>
              <a:t>his debts were </a:t>
            </a:r>
            <a:r>
              <a:rPr lang="en-US" b="1" i="1" dirty="0" smtClean="0"/>
              <a:t>reckoned at</a:t>
            </a:r>
            <a:r>
              <a:rPr lang="en-US" i="1" dirty="0" smtClean="0"/>
              <a:t> £300,000</a:t>
            </a:r>
          </a:p>
          <a:p>
            <a:pPr lvl="1"/>
            <a:endParaRPr lang="en-US" i="1" dirty="0" smtClean="0"/>
          </a:p>
          <a:p>
            <a:pPr lvl="1"/>
            <a:r>
              <a:rPr lang="en-US" dirty="0" smtClean="0"/>
              <a:t>Be of the opinion</a:t>
            </a:r>
            <a:endParaRPr lang="en-US" i="1" dirty="0" smtClean="0"/>
          </a:p>
          <a:p>
            <a:pPr lvl="1"/>
            <a:r>
              <a:rPr lang="en-US" i="1" dirty="0" smtClean="0"/>
              <a:t>I reckon I can manage that</a:t>
            </a:r>
            <a:endParaRPr lang="en-US" dirty="0" smtClean="0"/>
          </a:p>
          <a:p>
            <a:endParaRPr lang="en-US" dirty="0"/>
          </a:p>
        </p:txBody>
      </p:sp>
    </p:spTree>
    <p:extLst>
      <p:ext uri="{BB962C8B-B14F-4D97-AF65-F5344CB8AC3E}">
        <p14:creationId xmlns:p14="http://schemas.microsoft.com/office/powerpoint/2010/main" val="14916489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Key Developments so far</a:t>
            </a:r>
            <a:endParaRPr lang="en-US" dirty="0"/>
          </a:p>
        </p:txBody>
      </p:sp>
      <p:sp>
        <p:nvSpPr>
          <p:cNvPr id="3" name="Content Placeholder 2"/>
          <p:cNvSpPr>
            <a:spLocks noGrp="1"/>
          </p:cNvSpPr>
          <p:nvPr>
            <p:ph idx="1"/>
          </p:nvPr>
        </p:nvSpPr>
        <p:spPr/>
        <p:txBody>
          <a:bodyPr/>
          <a:lstStyle/>
          <a:p>
            <a:r>
              <a:rPr lang="en-US" dirty="0" smtClean="0"/>
              <a:t>Germanic: Sound and vocabulary changes from PIE</a:t>
            </a:r>
          </a:p>
          <a:p>
            <a:r>
              <a:rPr lang="en-US" dirty="0" smtClean="0"/>
              <a:t>Old English: Contact with other languages leads to more simplification of the language</a:t>
            </a:r>
          </a:p>
          <a:p>
            <a:r>
              <a:rPr lang="en-US" dirty="0" smtClean="0"/>
              <a:t>Middle English: Conquest by Normans turns English into an oral language. Language continues to simplify. Huge influx of French vocabulary words. </a:t>
            </a:r>
            <a:endParaRPr lang="en-US" dirty="0"/>
          </a:p>
        </p:txBody>
      </p:sp>
    </p:spTree>
    <p:extLst>
      <p:ext uri="{BB962C8B-B14F-4D97-AF65-F5344CB8AC3E}">
        <p14:creationId xmlns:p14="http://schemas.microsoft.com/office/powerpoint/2010/main" val="17840763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Americanisms</a:t>
            </a:r>
            <a:endParaRPr lang="en-US" dirty="0"/>
          </a:p>
        </p:txBody>
      </p:sp>
      <p:sp>
        <p:nvSpPr>
          <p:cNvPr id="3" name="Content Placeholder 2"/>
          <p:cNvSpPr>
            <a:spLocks noGrp="1"/>
          </p:cNvSpPr>
          <p:nvPr>
            <p:ph idx="1"/>
          </p:nvPr>
        </p:nvSpPr>
        <p:spPr/>
        <p:txBody>
          <a:bodyPr/>
          <a:lstStyle/>
          <a:p>
            <a:r>
              <a:rPr lang="en-US" dirty="0" smtClean="0"/>
              <a:t>Right away</a:t>
            </a:r>
          </a:p>
          <a:p>
            <a:r>
              <a:rPr lang="en-US" dirty="0" smtClean="0"/>
              <a:t>Fix – I’m going to fix dinner.</a:t>
            </a:r>
          </a:p>
          <a:p>
            <a:endParaRPr lang="en-US" dirty="0"/>
          </a:p>
        </p:txBody>
      </p:sp>
    </p:spTree>
    <p:extLst>
      <p:ext uri="{BB962C8B-B14F-4D97-AF65-F5344CB8AC3E}">
        <p14:creationId xmlns:p14="http://schemas.microsoft.com/office/powerpoint/2010/main" val="267721087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Attitudes toward the American Language</a:t>
            </a:r>
            <a:endParaRPr lang="en-US" dirty="0"/>
          </a:p>
        </p:txBody>
      </p:sp>
      <p:sp>
        <p:nvSpPr>
          <p:cNvPr id="3" name="Content Placeholder 2"/>
          <p:cNvSpPr>
            <a:spLocks noGrp="1"/>
          </p:cNvSpPr>
          <p:nvPr>
            <p:ph idx="1"/>
          </p:nvPr>
        </p:nvSpPr>
        <p:spPr/>
        <p:txBody>
          <a:bodyPr/>
          <a:lstStyle/>
          <a:p>
            <a:r>
              <a:rPr lang="en-US" dirty="0" smtClean="0"/>
              <a:t>Many words entering the language through contact with Native Americans</a:t>
            </a:r>
          </a:p>
          <a:p>
            <a:r>
              <a:rPr lang="en-US" dirty="0" smtClean="0"/>
              <a:t>Maize, Canoe</a:t>
            </a:r>
          </a:p>
          <a:p>
            <a:r>
              <a:rPr lang="en-US" dirty="0" smtClean="0"/>
              <a:t>“How very debased the language has become in such a short period in America” Mrs. Frances Trollope in 1830’s</a:t>
            </a:r>
            <a:endParaRPr lang="en-US" dirty="0"/>
          </a:p>
        </p:txBody>
      </p:sp>
    </p:spTree>
    <p:extLst>
      <p:ext uri="{BB962C8B-B14F-4D97-AF65-F5344CB8AC3E}">
        <p14:creationId xmlns:p14="http://schemas.microsoft.com/office/powerpoint/2010/main" val="31379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Witherspoon – Early President of Princeton </a:t>
            </a:r>
            <a:endParaRPr lang="en-US" dirty="0"/>
          </a:p>
        </p:txBody>
      </p:sp>
      <p:sp>
        <p:nvSpPr>
          <p:cNvPr id="3" name="Content Placeholder 2"/>
          <p:cNvSpPr>
            <a:spLocks noGrp="1"/>
          </p:cNvSpPr>
          <p:nvPr>
            <p:ph idx="1"/>
          </p:nvPr>
        </p:nvSpPr>
        <p:spPr/>
        <p:txBody>
          <a:bodyPr/>
          <a:lstStyle/>
          <a:p>
            <a:r>
              <a:rPr lang="en-US" dirty="0" smtClean="0"/>
              <a:t>British immigrant to America</a:t>
            </a:r>
          </a:p>
          <a:p>
            <a:r>
              <a:rPr lang="en-US" dirty="0" smtClean="0"/>
              <a:t>Argued that American English was full of errors and needed to improve.</a:t>
            </a:r>
            <a:endParaRPr lang="en-US" dirty="0"/>
          </a:p>
        </p:txBody>
      </p:sp>
    </p:spTree>
    <p:extLst>
      <p:ext uri="{BB962C8B-B14F-4D97-AF65-F5344CB8AC3E}">
        <p14:creationId xmlns:p14="http://schemas.microsoft.com/office/powerpoint/2010/main" val="314158254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59860" y="1295400"/>
            <a:ext cx="7779340" cy="5024718"/>
          </a:xfrm>
        </p:spPr>
      </p:pic>
    </p:spTree>
    <p:extLst>
      <p:ext uri="{BB962C8B-B14F-4D97-AF65-F5344CB8AC3E}">
        <p14:creationId xmlns:p14="http://schemas.microsoft.com/office/powerpoint/2010/main" val="150538357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74497" y="914400"/>
            <a:ext cx="7917093" cy="5029200"/>
          </a:xfrm>
        </p:spPr>
      </p:pic>
    </p:spTree>
    <p:extLst>
      <p:ext uri="{BB962C8B-B14F-4D97-AF65-F5344CB8AC3E}">
        <p14:creationId xmlns:p14="http://schemas.microsoft.com/office/powerpoint/2010/main" val="399289936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Noah Webster 1758 - 1843</a:t>
            </a:r>
            <a:endParaRPr lang="en-US" dirty="0"/>
          </a:p>
        </p:txBody>
      </p:sp>
      <p:sp>
        <p:nvSpPr>
          <p:cNvPr id="3" name="Content Placeholder 2"/>
          <p:cNvSpPr>
            <a:spLocks noGrp="1"/>
          </p:cNvSpPr>
          <p:nvPr>
            <p:ph idx="1"/>
          </p:nvPr>
        </p:nvSpPr>
        <p:spPr/>
        <p:txBody>
          <a:bodyPr/>
          <a:lstStyle/>
          <a:p>
            <a:r>
              <a:rPr lang="en-US" dirty="0" smtClean="0"/>
              <a:t>1780’s published grammar textbooks</a:t>
            </a:r>
          </a:p>
          <a:p>
            <a:r>
              <a:rPr lang="en-US" dirty="0" smtClean="0"/>
              <a:t>1791 argued for the need of a national language, just as the USA had a independent government</a:t>
            </a:r>
          </a:p>
          <a:p>
            <a:r>
              <a:rPr lang="en-US" dirty="0" smtClean="0"/>
              <a:t>The language could unify the country</a:t>
            </a:r>
          </a:p>
          <a:p>
            <a:endParaRPr lang="en-US" dirty="0" smtClean="0"/>
          </a:p>
          <a:p>
            <a:r>
              <a:rPr lang="en-US" dirty="0" smtClean="0"/>
              <a:t>1828 Published American Dictionary of the English Language</a:t>
            </a:r>
          </a:p>
          <a:p>
            <a:endParaRPr lang="en-US" dirty="0"/>
          </a:p>
        </p:txBody>
      </p:sp>
    </p:spTree>
    <p:extLst>
      <p:ext uri="{BB962C8B-B14F-4D97-AF65-F5344CB8AC3E}">
        <p14:creationId xmlns:p14="http://schemas.microsoft.com/office/powerpoint/2010/main" val="289096206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Noah Webster’s Dictionary</a:t>
            </a:r>
            <a:endParaRPr lang="en-US" dirty="0"/>
          </a:p>
        </p:txBody>
      </p:sp>
      <p:sp>
        <p:nvSpPr>
          <p:cNvPr id="3" name="Content Placeholder 2"/>
          <p:cNvSpPr>
            <a:spLocks noGrp="1"/>
          </p:cNvSpPr>
          <p:nvPr>
            <p:ph idx="1"/>
          </p:nvPr>
        </p:nvSpPr>
        <p:spPr/>
        <p:txBody>
          <a:bodyPr/>
          <a:lstStyle/>
          <a:p>
            <a:r>
              <a:rPr lang="en-US" dirty="0" smtClean="0"/>
              <a:t>Words of the language are keyed to the experiences of the speakers</a:t>
            </a:r>
          </a:p>
          <a:p>
            <a:r>
              <a:rPr lang="en-US" dirty="0" smtClean="0"/>
              <a:t>Congress, Senate, Assembly, Court used differently in USA than in GB</a:t>
            </a:r>
          </a:p>
          <a:p>
            <a:r>
              <a:rPr lang="en-US" dirty="0" smtClean="0"/>
              <a:t>The political identity is different</a:t>
            </a:r>
          </a:p>
          <a:p>
            <a:r>
              <a:rPr lang="en-US" dirty="0" smtClean="0"/>
              <a:t> </a:t>
            </a:r>
            <a:endParaRPr lang="en-US" dirty="0"/>
          </a:p>
        </p:txBody>
      </p:sp>
    </p:spTree>
    <p:extLst>
      <p:ext uri="{BB962C8B-B14F-4D97-AF65-F5344CB8AC3E}">
        <p14:creationId xmlns:p14="http://schemas.microsoft.com/office/powerpoint/2010/main" val="111576550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Noah Webster’s Dictionary</a:t>
            </a:r>
            <a:endParaRPr lang="en-US" dirty="0"/>
          </a:p>
        </p:txBody>
      </p:sp>
      <p:sp>
        <p:nvSpPr>
          <p:cNvPr id="3" name="Content Placeholder 2"/>
          <p:cNvSpPr>
            <a:spLocks noGrp="1"/>
          </p:cNvSpPr>
          <p:nvPr>
            <p:ph idx="1"/>
          </p:nvPr>
        </p:nvSpPr>
        <p:spPr/>
        <p:txBody>
          <a:bodyPr/>
          <a:lstStyle/>
          <a:p>
            <a:r>
              <a:rPr lang="en-US" dirty="0" smtClean="0"/>
              <a:t>Moderate spelling reform</a:t>
            </a:r>
          </a:p>
          <a:p>
            <a:pPr lvl="1"/>
            <a:r>
              <a:rPr lang="en-US" dirty="0" smtClean="0"/>
              <a:t>color-</a:t>
            </a:r>
            <a:r>
              <a:rPr lang="en-US" dirty="0" err="1" smtClean="0"/>
              <a:t>colour</a:t>
            </a:r>
            <a:r>
              <a:rPr lang="en-US" dirty="0" smtClean="0"/>
              <a:t>, honor-</a:t>
            </a:r>
            <a:r>
              <a:rPr lang="en-US" dirty="0" err="1" smtClean="0"/>
              <a:t>honour</a:t>
            </a:r>
            <a:endParaRPr lang="en-US" dirty="0" smtClean="0"/>
          </a:p>
          <a:p>
            <a:pPr lvl="1"/>
            <a:r>
              <a:rPr lang="en-US" dirty="0" smtClean="0"/>
              <a:t>dropping k: </a:t>
            </a:r>
            <a:r>
              <a:rPr lang="en-US" dirty="0" err="1"/>
              <a:t>m</a:t>
            </a:r>
            <a:r>
              <a:rPr lang="en-US" dirty="0" err="1" smtClean="0"/>
              <a:t>usick</a:t>
            </a:r>
            <a:endParaRPr lang="en-US" dirty="0" smtClean="0"/>
          </a:p>
          <a:p>
            <a:pPr lvl="1"/>
            <a:r>
              <a:rPr lang="en-US" dirty="0" smtClean="0"/>
              <a:t>theatre, </a:t>
            </a:r>
            <a:r>
              <a:rPr lang="en-US" dirty="0" err="1" smtClean="0"/>
              <a:t>centre</a:t>
            </a:r>
            <a:r>
              <a:rPr lang="en-US" dirty="0" smtClean="0"/>
              <a:t>, </a:t>
            </a:r>
            <a:r>
              <a:rPr lang="en-US" dirty="0" err="1" smtClean="0"/>
              <a:t>defence</a:t>
            </a:r>
            <a:r>
              <a:rPr lang="en-US" dirty="0" smtClean="0"/>
              <a:t>, </a:t>
            </a:r>
          </a:p>
          <a:p>
            <a:r>
              <a:rPr lang="en-US" dirty="0" smtClean="0"/>
              <a:t>Believed that spelling should reflect the pronunciation of words, dropped many silent letters</a:t>
            </a:r>
          </a:p>
          <a:p>
            <a:r>
              <a:rPr lang="en-US" dirty="0" smtClean="0"/>
              <a:t>Economize the number of letters used in a word</a:t>
            </a:r>
          </a:p>
          <a:p>
            <a:endParaRPr lang="en-US" dirty="0"/>
          </a:p>
          <a:p>
            <a:endParaRPr lang="en-US" dirty="0"/>
          </a:p>
        </p:txBody>
      </p:sp>
    </p:spTree>
    <p:extLst>
      <p:ext uri="{BB962C8B-B14F-4D97-AF65-F5344CB8AC3E}">
        <p14:creationId xmlns:p14="http://schemas.microsoft.com/office/powerpoint/2010/main" val="241357450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Noah Webster’s Dictionary</a:t>
            </a:r>
            <a:endParaRPr lang="en-US" dirty="0"/>
          </a:p>
        </p:txBody>
      </p:sp>
      <p:sp>
        <p:nvSpPr>
          <p:cNvPr id="3" name="Content Placeholder 2"/>
          <p:cNvSpPr>
            <a:spLocks noGrp="1"/>
          </p:cNvSpPr>
          <p:nvPr>
            <p:ph idx="1"/>
          </p:nvPr>
        </p:nvSpPr>
        <p:spPr/>
        <p:txBody>
          <a:bodyPr/>
          <a:lstStyle/>
          <a:p>
            <a:r>
              <a:rPr lang="en-US" dirty="0" smtClean="0"/>
              <a:t>Pronunciation guide</a:t>
            </a:r>
          </a:p>
          <a:p>
            <a:r>
              <a:rPr lang="en-US" dirty="0" smtClean="0"/>
              <a:t>Full pronunciation</a:t>
            </a:r>
          </a:p>
          <a:p>
            <a:pPr lvl="1"/>
            <a:r>
              <a:rPr lang="en-US" dirty="0" smtClean="0"/>
              <a:t>Necessary, secretary</a:t>
            </a:r>
            <a:endParaRPr lang="en-US" dirty="0"/>
          </a:p>
          <a:p>
            <a:r>
              <a:rPr lang="en-US" dirty="0" smtClean="0"/>
              <a:t>Dictionary is an arbitrator of language use</a:t>
            </a:r>
          </a:p>
          <a:p>
            <a:pPr lvl="1"/>
            <a:r>
              <a:rPr lang="en-US" dirty="0" smtClean="0"/>
              <a:t>Describes the language but also prescribes</a:t>
            </a:r>
            <a:endParaRPr lang="en-US" dirty="0"/>
          </a:p>
          <a:p>
            <a:endParaRPr lang="en-US" dirty="0"/>
          </a:p>
        </p:txBody>
      </p:sp>
    </p:spTree>
    <p:extLst>
      <p:ext uri="{BB962C8B-B14F-4D97-AF65-F5344CB8AC3E}">
        <p14:creationId xmlns:p14="http://schemas.microsoft.com/office/powerpoint/2010/main" val="173646340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American and British English Dialects</a:t>
            </a:r>
            <a:endParaRPr lang="en-US" dirty="0"/>
          </a:p>
        </p:txBody>
      </p:sp>
      <p:sp>
        <p:nvSpPr>
          <p:cNvPr id="3" name="Content Placeholder 2"/>
          <p:cNvSpPr>
            <a:spLocks noGrp="1"/>
          </p:cNvSpPr>
          <p:nvPr>
            <p:ph idx="1"/>
          </p:nvPr>
        </p:nvSpPr>
        <p:spPr/>
        <p:txBody>
          <a:bodyPr/>
          <a:lstStyle/>
          <a:p>
            <a:r>
              <a:rPr lang="en-US" dirty="0" smtClean="0"/>
              <a:t>American English is considered more homogeneous than British English</a:t>
            </a:r>
          </a:p>
          <a:p>
            <a:r>
              <a:rPr lang="en-US" dirty="0" smtClean="0"/>
              <a:t>See BBC Voices Recordings</a:t>
            </a:r>
          </a:p>
          <a:p>
            <a:r>
              <a:rPr lang="en-US" dirty="0" smtClean="0"/>
              <a:t>Compare with IDEA American English archives</a:t>
            </a:r>
          </a:p>
          <a:p>
            <a:r>
              <a:rPr lang="en-US" dirty="0" smtClean="0"/>
              <a:t>NY Times dialect quiz</a:t>
            </a:r>
            <a:endParaRPr lang="en-US" dirty="0"/>
          </a:p>
        </p:txBody>
      </p:sp>
    </p:spTree>
    <p:extLst>
      <p:ext uri="{BB962C8B-B14F-4D97-AF65-F5344CB8AC3E}">
        <p14:creationId xmlns:p14="http://schemas.microsoft.com/office/powerpoint/2010/main" val="5007505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Key Developments so far</a:t>
            </a:r>
            <a:endParaRPr lang="en-US" dirty="0"/>
          </a:p>
        </p:txBody>
      </p:sp>
      <p:sp>
        <p:nvSpPr>
          <p:cNvPr id="3" name="Content Placeholder 2"/>
          <p:cNvSpPr>
            <a:spLocks noGrp="1"/>
          </p:cNvSpPr>
          <p:nvPr>
            <p:ph idx="1"/>
          </p:nvPr>
        </p:nvSpPr>
        <p:spPr/>
        <p:txBody>
          <a:bodyPr/>
          <a:lstStyle/>
          <a:p>
            <a:r>
              <a:rPr lang="en-US" dirty="0" smtClean="0"/>
              <a:t>Middle English: Conquest by Normans turns English into an oral language. Language continues to simplify. Huge influx of French vocabulary words. </a:t>
            </a:r>
          </a:p>
          <a:p>
            <a:r>
              <a:rPr lang="en-US" dirty="0" smtClean="0"/>
              <a:t>Introduction of the printing press begins to fix the spelling of words.</a:t>
            </a:r>
            <a:endParaRPr lang="en-US" dirty="0"/>
          </a:p>
        </p:txBody>
      </p:sp>
    </p:spTree>
    <p:extLst>
      <p:ext uri="{BB962C8B-B14F-4D97-AF65-F5344CB8AC3E}">
        <p14:creationId xmlns:p14="http://schemas.microsoft.com/office/powerpoint/2010/main" val="16785473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American English Dialects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14400" y="1382117"/>
            <a:ext cx="7967941" cy="4790084"/>
          </a:xfrm>
        </p:spPr>
      </p:pic>
    </p:spTree>
    <p:extLst>
      <p:ext uri="{BB962C8B-B14F-4D97-AF65-F5344CB8AC3E}">
        <p14:creationId xmlns:p14="http://schemas.microsoft.com/office/powerpoint/2010/main" val="130687176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Features of American Dialects</a:t>
            </a:r>
            <a:endParaRPr lang="en-US" dirty="0"/>
          </a:p>
        </p:txBody>
      </p:sp>
      <p:sp>
        <p:nvSpPr>
          <p:cNvPr id="3" name="Content Placeholder 2"/>
          <p:cNvSpPr>
            <a:spLocks noGrp="1"/>
          </p:cNvSpPr>
          <p:nvPr>
            <p:ph idx="1"/>
          </p:nvPr>
        </p:nvSpPr>
        <p:spPr/>
        <p:txBody>
          <a:bodyPr/>
          <a:lstStyle/>
          <a:p>
            <a:r>
              <a:rPr lang="en-US" dirty="0" smtClean="0"/>
              <a:t>New England </a:t>
            </a:r>
          </a:p>
          <a:p>
            <a:pPr lvl="1"/>
            <a:r>
              <a:rPr lang="en-US" dirty="0" smtClean="0"/>
              <a:t>missing r – orange </a:t>
            </a:r>
          </a:p>
          <a:p>
            <a:pPr lvl="1"/>
            <a:r>
              <a:rPr lang="en-US" dirty="0" smtClean="0">
                <a:latin typeface="Times New Roman"/>
                <a:cs typeface="Times New Roman"/>
              </a:rPr>
              <a:t>æ is more a – dance </a:t>
            </a:r>
          </a:p>
          <a:p>
            <a:pPr lvl="1"/>
            <a:r>
              <a:rPr lang="en-US" dirty="0" smtClean="0">
                <a:latin typeface="Times New Roman"/>
                <a:cs typeface="Times New Roman"/>
              </a:rPr>
              <a:t>Mary/merry/marry 3 distinctly pronounced</a:t>
            </a:r>
          </a:p>
          <a:p>
            <a:pPr lvl="1"/>
            <a:endParaRPr lang="en-US" dirty="0" smtClean="0"/>
          </a:p>
          <a:p>
            <a:endParaRPr lang="en-US" dirty="0"/>
          </a:p>
        </p:txBody>
      </p:sp>
    </p:spTree>
    <p:extLst>
      <p:ext uri="{BB962C8B-B14F-4D97-AF65-F5344CB8AC3E}">
        <p14:creationId xmlns:p14="http://schemas.microsoft.com/office/powerpoint/2010/main" val="155739824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Features of American Dialects</a:t>
            </a:r>
            <a:endParaRPr lang="en-US" dirty="0"/>
          </a:p>
        </p:txBody>
      </p:sp>
      <p:sp>
        <p:nvSpPr>
          <p:cNvPr id="3" name="Content Placeholder 2"/>
          <p:cNvSpPr>
            <a:spLocks noGrp="1"/>
          </p:cNvSpPr>
          <p:nvPr>
            <p:ph idx="1"/>
          </p:nvPr>
        </p:nvSpPr>
        <p:spPr/>
        <p:txBody>
          <a:bodyPr/>
          <a:lstStyle/>
          <a:p>
            <a:r>
              <a:rPr lang="en-US" dirty="0" smtClean="0"/>
              <a:t>New York City</a:t>
            </a:r>
          </a:p>
          <a:p>
            <a:pPr lvl="1"/>
            <a:r>
              <a:rPr lang="en-US" dirty="0" smtClean="0"/>
              <a:t>William </a:t>
            </a:r>
            <a:r>
              <a:rPr lang="en-US" dirty="0" err="1" smtClean="0"/>
              <a:t>Labov</a:t>
            </a:r>
            <a:endParaRPr lang="en-US" dirty="0" smtClean="0"/>
          </a:p>
          <a:p>
            <a:pPr lvl="1"/>
            <a:r>
              <a:rPr lang="en-US" dirty="0" smtClean="0"/>
              <a:t>Dialect keyed to social class</a:t>
            </a:r>
          </a:p>
          <a:p>
            <a:pPr lvl="1"/>
            <a:r>
              <a:rPr lang="en-US" dirty="0" smtClean="0"/>
              <a:t>Fourth floor studied at three department stores: Saks, Macy’s, </a:t>
            </a:r>
            <a:r>
              <a:rPr lang="en-US" dirty="0" err="1" smtClean="0"/>
              <a:t>Klines</a:t>
            </a:r>
            <a:endParaRPr lang="en-US" dirty="0" smtClean="0"/>
          </a:p>
          <a:p>
            <a:endParaRPr lang="en-US" dirty="0" smtClean="0"/>
          </a:p>
          <a:p>
            <a:r>
              <a:rPr lang="en-US" dirty="0" smtClean="0"/>
              <a:t>Martha’s Vineyard</a:t>
            </a:r>
          </a:p>
        </p:txBody>
      </p:sp>
    </p:spTree>
    <p:extLst>
      <p:ext uri="{BB962C8B-B14F-4D97-AF65-F5344CB8AC3E}">
        <p14:creationId xmlns:p14="http://schemas.microsoft.com/office/powerpoint/2010/main" val="385985669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Features of American Dialects</a:t>
            </a:r>
            <a:endParaRPr lang="en-US" dirty="0"/>
          </a:p>
        </p:txBody>
      </p:sp>
      <p:sp>
        <p:nvSpPr>
          <p:cNvPr id="3" name="Content Placeholder 2"/>
          <p:cNvSpPr>
            <a:spLocks noGrp="1"/>
          </p:cNvSpPr>
          <p:nvPr>
            <p:ph idx="1"/>
          </p:nvPr>
        </p:nvSpPr>
        <p:spPr/>
        <p:txBody>
          <a:bodyPr/>
          <a:lstStyle/>
          <a:p>
            <a:r>
              <a:rPr lang="en-US" dirty="0" smtClean="0"/>
              <a:t>Upper New York</a:t>
            </a:r>
          </a:p>
          <a:p>
            <a:r>
              <a:rPr lang="en-US" dirty="0" smtClean="0"/>
              <a:t>Keeps r and </a:t>
            </a:r>
            <a:r>
              <a:rPr lang="en-US" dirty="0">
                <a:cs typeface="Times New Roman"/>
              </a:rPr>
              <a:t>æ</a:t>
            </a:r>
            <a:endParaRPr lang="en-US" dirty="0"/>
          </a:p>
          <a:p>
            <a:endParaRPr lang="en-US" dirty="0" smtClean="0"/>
          </a:p>
          <a:p>
            <a:endParaRPr lang="en-US" dirty="0"/>
          </a:p>
        </p:txBody>
      </p:sp>
    </p:spTree>
    <p:extLst>
      <p:ext uri="{BB962C8B-B14F-4D97-AF65-F5344CB8AC3E}">
        <p14:creationId xmlns:p14="http://schemas.microsoft.com/office/powerpoint/2010/main" val="229667454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Features of American Dialects</a:t>
            </a:r>
            <a:endParaRPr lang="en-US" dirty="0"/>
          </a:p>
        </p:txBody>
      </p:sp>
      <p:sp>
        <p:nvSpPr>
          <p:cNvPr id="3" name="Content Placeholder 2"/>
          <p:cNvSpPr>
            <a:spLocks noGrp="1"/>
          </p:cNvSpPr>
          <p:nvPr>
            <p:ph idx="1"/>
          </p:nvPr>
        </p:nvSpPr>
        <p:spPr/>
        <p:txBody>
          <a:bodyPr/>
          <a:lstStyle/>
          <a:p>
            <a:r>
              <a:rPr lang="en-US" dirty="0" smtClean="0"/>
              <a:t>Upper and Lower South</a:t>
            </a:r>
          </a:p>
          <a:p>
            <a:pPr lvl="1"/>
            <a:r>
              <a:rPr lang="en-US" dirty="0" smtClean="0"/>
              <a:t>Line</a:t>
            </a:r>
          </a:p>
          <a:p>
            <a:pPr lvl="1"/>
            <a:r>
              <a:rPr lang="en-US" smtClean="0"/>
              <a:t>Gem Pen</a:t>
            </a:r>
            <a:endParaRPr lang="en-US" dirty="0" smtClean="0"/>
          </a:p>
          <a:p>
            <a:pPr lvl="1"/>
            <a:r>
              <a:rPr lang="en-US" dirty="0" smtClean="0"/>
              <a:t>Greasy</a:t>
            </a:r>
          </a:p>
          <a:p>
            <a:endParaRPr lang="en-US" dirty="0"/>
          </a:p>
        </p:txBody>
      </p:sp>
    </p:spTree>
    <p:extLst>
      <p:ext uri="{BB962C8B-B14F-4D97-AF65-F5344CB8AC3E}">
        <p14:creationId xmlns:p14="http://schemas.microsoft.com/office/powerpoint/2010/main" val="229667454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89659" y="685800"/>
            <a:ext cx="7833995" cy="5562600"/>
          </a:xfrm>
        </p:spPr>
      </p:pic>
    </p:spTree>
    <p:extLst>
      <p:ext uri="{BB962C8B-B14F-4D97-AF65-F5344CB8AC3E}">
        <p14:creationId xmlns:p14="http://schemas.microsoft.com/office/powerpoint/2010/main" val="372164808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90600" y="599681"/>
            <a:ext cx="7955280" cy="5648720"/>
          </a:xfrm>
        </p:spPr>
      </p:pic>
    </p:spTree>
    <p:extLst>
      <p:ext uri="{BB962C8B-B14F-4D97-AF65-F5344CB8AC3E}">
        <p14:creationId xmlns:p14="http://schemas.microsoft.com/office/powerpoint/2010/main" val="224387905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African American English</a:t>
            </a:r>
            <a:endParaRPr lang="en-US" dirty="0"/>
          </a:p>
        </p:txBody>
      </p:sp>
      <p:sp>
        <p:nvSpPr>
          <p:cNvPr id="3" name="Content Placeholder 2"/>
          <p:cNvSpPr>
            <a:spLocks noGrp="1"/>
          </p:cNvSpPr>
          <p:nvPr>
            <p:ph idx="1"/>
          </p:nvPr>
        </p:nvSpPr>
        <p:spPr/>
        <p:txBody>
          <a:bodyPr/>
          <a:lstStyle/>
          <a:p>
            <a:r>
              <a:rPr lang="en-US" dirty="0" smtClean="0"/>
              <a:t>Slave trade mediated by European languages, Arabic, pidgins</a:t>
            </a:r>
          </a:p>
          <a:p>
            <a:r>
              <a:rPr lang="en-US" dirty="0" smtClean="0"/>
              <a:t>Many African languages; American slaves did not come from a unified linguistic background</a:t>
            </a:r>
            <a:endParaRPr lang="en-US" dirty="0"/>
          </a:p>
        </p:txBody>
      </p:sp>
    </p:spTree>
    <p:extLst>
      <p:ext uri="{BB962C8B-B14F-4D97-AF65-F5344CB8AC3E}">
        <p14:creationId xmlns:p14="http://schemas.microsoft.com/office/powerpoint/2010/main" val="317130512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African American English</a:t>
            </a:r>
            <a:endParaRPr lang="en-US" dirty="0"/>
          </a:p>
        </p:txBody>
      </p:sp>
      <p:sp>
        <p:nvSpPr>
          <p:cNvPr id="3" name="Content Placeholder 2"/>
          <p:cNvSpPr>
            <a:spLocks noGrp="1"/>
          </p:cNvSpPr>
          <p:nvPr>
            <p:ph idx="1"/>
          </p:nvPr>
        </p:nvSpPr>
        <p:spPr/>
        <p:txBody>
          <a:bodyPr/>
          <a:lstStyle/>
          <a:p>
            <a:r>
              <a:rPr lang="en-US" dirty="0" smtClean="0"/>
              <a:t>Pidgins</a:t>
            </a:r>
          </a:p>
          <a:p>
            <a:r>
              <a:rPr lang="en-US" dirty="0" smtClean="0"/>
              <a:t>Not all based on English</a:t>
            </a:r>
          </a:p>
          <a:p>
            <a:r>
              <a:rPr lang="en-US" dirty="0" smtClean="0"/>
              <a:t>French, Portuguese, Arabic all had pidgins used in the slave trade</a:t>
            </a:r>
            <a:endParaRPr lang="en-US" dirty="0"/>
          </a:p>
        </p:txBody>
      </p:sp>
    </p:spTree>
    <p:extLst>
      <p:ext uri="{BB962C8B-B14F-4D97-AF65-F5344CB8AC3E}">
        <p14:creationId xmlns:p14="http://schemas.microsoft.com/office/powerpoint/2010/main" val="339537825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African American English</a:t>
            </a:r>
            <a:endParaRPr lang="en-US" dirty="0"/>
          </a:p>
        </p:txBody>
      </p:sp>
      <p:sp>
        <p:nvSpPr>
          <p:cNvPr id="3" name="Content Placeholder 2"/>
          <p:cNvSpPr>
            <a:spLocks noGrp="1"/>
          </p:cNvSpPr>
          <p:nvPr>
            <p:ph idx="1"/>
          </p:nvPr>
        </p:nvSpPr>
        <p:spPr/>
        <p:txBody>
          <a:bodyPr/>
          <a:lstStyle/>
          <a:p>
            <a:r>
              <a:rPr lang="en-US" dirty="0" smtClean="0"/>
              <a:t>Pidgin – a form of communication that enables two mutually unintelligible groups of speakers to communicate</a:t>
            </a:r>
          </a:p>
          <a:p>
            <a:r>
              <a:rPr lang="en-US" dirty="0" smtClean="0"/>
              <a:t>Seen as artificial by both groups</a:t>
            </a:r>
          </a:p>
          <a:p>
            <a:r>
              <a:rPr lang="en-US" dirty="0" smtClean="0"/>
              <a:t>Pidgin is 19</a:t>
            </a:r>
            <a:r>
              <a:rPr lang="en-US" baseline="30000" dirty="0" smtClean="0"/>
              <a:t>th</a:t>
            </a:r>
            <a:r>
              <a:rPr lang="en-US" dirty="0" smtClean="0"/>
              <a:t> century Chinese mispronunciation of business</a:t>
            </a:r>
          </a:p>
          <a:p>
            <a:r>
              <a:rPr lang="en-US" dirty="0" smtClean="0"/>
              <a:t>Pidgins used in slave trade, whaling, opium trade</a:t>
            </a:r>
            <a:endParaRPr lang="en-US" dirty="0"/>
          </a:p>
        </p:txBody>
      </p:sp>
    </p:spTree>
    <p:extLst>
      <p:ext uri="{BB962C8B-B14F-4D97-AF65-F5344CB8AC3E}">
        <p14:creationId xmlns:p14="http://schemas.microsoft.com/office/powerpoint/2010/main" val="27667760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Key Developments so far</a:t>
            </a:r>
            <a:endParaRPr lang="en-US" dirty="0"/>
          </a:p>
        </p:txBody>
      </p:sp>
      <p:sp>
        <p:nvSpPr>
          <p:cNvPr id="3" name="Content Placeholder 2"/>
          <p:cNvSpPr>
            <a:spLocks noGrp="1"/>
          </p:cNvSpPr>
          <p:nvPr>
            <p:ph idx="1"/>
          </p:nvPr>
        </p:nvSpPr>
        <p:spPr/>
        <p:txBody>
          <a:bodyPr/>
          <a:lstStyle/>
          <a:p>
            <a:r>
              <a:rPr lang="en-US" dirty="0" smtClean="0"/>
              <a:t>Early Modern English Period: Grammar is basically done evolving. Most inflectional endings lost. Great vowel shift occurs and the pronunciation changes. Movement to improve the language by importing Latin vocabulary and creating logic based grammar rules. Dictionaries grow in importance because of all the new words. </a:t>
            </a:r>
            <a:endParaRPr lang="en-US" dirty="0"/>
          </a:p>
        </p:txBody>
      </p:sp>
    </p:spTree>
    <p:extLst>
      <p:ext uri="{BB962C8B-B14F-4D97-AF65-F5344CB8AC3E}">
        <p14:creationId xmlns:p14="http://schemas.microsoft.com/office/powerpoint/2010/main" val="384466440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African American English</a:t>
            </a:r>
            <a:endParaRPr lang="en-US" dirty="0"/>
          </a:p>
        </p:txBody>
      </p:sp>
      <p:sp>
        <p:nvSpPr>
          <p:cNvPr id="3" name="Content Placeholder 2"/>
          <p:cNvSpPr>
            <a:spLocks noGrp="1"/>
          </p:cNvSpPr>
          <p:nvPr>
            <p:ph idx="1"/>
          </p:nvPr>
        </p:nvSpPr>
        <p:spPr/>
        <p:txBody>
          <a:bodyPr/>
          <a:lstStyle/>
          <a:p>
            <a:r>
              <a:rPr lang="en-US" dirty="0" smtClean="0"/>
              <a:t>Creole – new language that develops out of the sustained contact among two or more languages</a:t>
            </a:r>
          </a:p>
          <a:p>
            <a:r>
              <a:rPr lang="en-US" dirty="0" smtClean="0"/>
              <a:t>Develops over several generations</a:t>
            </a:r>
          </a:p>
          <a:p>
            <a:r>
              <a:rPr lang="en-US" dirty="0" smtClean="0"/>
              <a:t>Forms when language of dominant group often imposed on subservient group</a:t>
            </a:r>
            <a:endParaRPr lang="en-US" dirty="0"/>
          </a:p>
        </p:txBody>
      </p:sp>
    </p:spTree>
    <p:extLst>
      <p:ext uri="{BB962C8B-B14F-4D97-AF65-F5344CB8AC3E}">
        <p14:creationId xmlns:p14="http://schemas.microsoft.com/office/powerpoint/2010/main" val="2175896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African American English</a:t>
            </a:r>
            <a:endParaRPr lang="en-US" dirty="0"/>
          </a:p>
        </p:txBody>
      </p:sp>
      <p:sp>
        <p:nvSpPr>
          <p:cNvPr id="3" name="Content Placeholder 2"/>
          <p:cNvSpPr>
            <a:spLocks noGrp="1"/>
          </p:cNvSpPr>
          <p:nvPr>
            <p:ph idx="1"/>
          </p:nvPr>
        </p:nvSpPr>
        <p:spPr/>
        <p:txBody>
          <a:bodyPr/>
          <a:lstStyle/>
          <a:p>
            <a:r>
              <a:rPr lang="en-US" dirty="0" smtClean="0"/>
              <a:t>Not a debased language</a:t>
            </a:r>
          </a:p>
          <a:p>
            <a:r>
              <a:rPr lang="en-US" dirty="0" smtClean="0"/>
              <a:t>Not simplified version of standard English</a:t>
            </a:r>
          </a:p>
          <a:p>
            <a:r>
              <a:rPr lang="en-US" dirty="0" smtClean="0"/>
              <a:t>Can have regional variation</a:t>
            </a:r>
          </a:p>
          <a:p>
            <a:endParaRPr lang="en-US" dirty="0"/>
          </a:p>
          <a:p>
            <a:r>
              <a:rPr lang="en-US" dirty="0" smtClean="0"/>
              <a:t>Features shared with southern dialect</a:t>
            </a:r>
          </a:p>
          <a:p>
            <a:r>
              <a:rPr lang="en-US" dirty="0" smtClean="0"/>
              <a:t>Influenced by slave creoles</a:t>
            </a:r>
          </a:p>
          <a:p>
            <a:pPr lvl="1"/>
            <a:r>
              <a:rPr lang="en-US" dirty="0" smtClean="0"/>
              <a:t>Gullah</a:t>
            </a:r>
          </a:p>
          <a:p>
            <a:endParaRPr lang="en-US" dirty="0"/>
          </a:p>
        </p:txBody>
      </p:sp>
    </p:spTree>
    <p:extLst>
      <p:ext uri="{BB962C8B-B14F-4D97-AF65-F5344CB8AC3E}">
        <p14:creationId xmlns:p14="http://schemas.microsoft.com/office/powerpoint/2010/main" val="157891372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African American English</a:t>
            </a:r>
            <a:endParaRPr lang="en-US" dirty="0"/>
          </a:p>
        </p:txBody>
      </p:sp>
      <p:sp>
        <p:nvSpPr>
          <p:cNvPr id="3" name="Content Placeholder 2"/>
          <p:cNvSpPr>
            <a:spLocks noGrp="1"/>
          </p:cNvSpPr>
          <p:nvPr>
            <p:ph idx="1"/>
          </p:nvPr>
        </p:nvSpPr>
        <p:spPr/>
        <p:txBody>
          <a:bodyPr/>
          <a:lstStyle/>
          <a:p>
            <a:r>
              <a:rPr lang="en-US" dirty="0" smtClean="0"/>
              <a:t>Gullah – language that is creole-based and connect to certain African-American languages and still spoken in some islands off the coast of South Carolina</a:t>
            </a:r>
          </a:p>
          <a:p>
            <a:r>
              <a:rPr lang="en-US" dirty="0" smtClean="0"/>
              <a:t>250,000 still speak it</a:t>
            </a:r>
          </a:p>
          <a:p>
            <a:r>
              <a:rPr lang="en-US" dirty="0" smtClean="0"/>
              <a:t>Dem for Them</a:t>
            </a:r>
          </a:p>
          <a:p>
            <a:r>
              <a:rPr lang="en-US" dirty="0" smtClean="0"/>
              <a:t>Dem man = plural of man</a:t>
            </a:r>
          </a:p>
          <a:p>
            <a:r>
              <a:rPr lang="en-US" dirty="0" smtClean="0"/>
              <a:t>Negation can be cumulative</a:t>
            </a:r>
          </a:p>
        </p:txBody>
      </p:sp>
    </p:spTree>
    <p:extLst>
      <p:ext uri="{BB962C8B-B14F-4D97-AF65-F5344CB8AC3E}">
        <p14:creationId xmlns:p14="http://schemas.microsoft.com/office/powerpoint/2010/main" val="157891372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African American English</a:t>
            </a:r>
            <a:endParaRPr lang="en-US" dirty="0"/>
          </a:p>
        </p:txBody>
      </p:sp>
      <p:sp>
        <p:nvSpPr>
          <p:cNvPr id="3" name="Content Placeholder 2"/>
          <p:cNvSpPr>
            <a:spLocks noGrp="1"/>
          </p:cNvSpPr>
          <p:nvPr>
            <p:ph idx="1"/>
          </p:nvPr>
        </p:nvSpPr>
        <p:spPr/>
        <p:txBody>
          <a:bodyPr/>
          <a:lstStyle/>
          <a:p>
            <a:r>
              <a:rPr lang="en-US" dirty="0" smtClean="0"/>
              <a:t>Aspect system – grammatical categories that show the duration of an action</a:t>
            </a:r>
          </a:p>
          <a:p>
            <a:endParaRPr lang="en-US" dirty="0" smtClean="0"/>
          </a:p>
          <a:p>
            <a:r>
              <a:rPr lang="en-US" dirty="0" smtClean="0"/>
              <a:t>Action is not ongoing</a:t>
            </a:r>
            <a:endParaRPr lang="en-US" dirty="0"/>
          </a:p>
          <a:p>
            <a:pPr lvl="1"/>
            <a:r>
              <a:rPr lang="en-US" dirty="0" smtClean="0"/>
              <a:t>She sick. She go. She going.</a:t>
            </a:r>
          </a:p>
          <a:p>
            <a:r>
              <a:rPr lang="en-US" dirty="0" smtClean="0"/>
              <a:t>Duration</a:t>
            </a:r>
          </a:p>
          <a:p>
            <a:pPr lvl="1"/>
            <a:r>
              <a:rPr lang="en-US" dirty="0" smtClean="0"/>
              <a:t>She be sick. She be going to school.</a:t>
            </a:r>
            <a:endParaRPr lang="en-US" dirty="0"/>
          </a:p>
        </p:txBody>
      </p:sp>
    </p:spTree>
    <p:extLst>
      <p:ext uri="{BB962C8B-B14F-4D97-AF65-F5344CB8AC3E}">
        <p14:creationId xmlns:p14="http://schemas.microsoft.com/office/powerpoint/2010/main" val="157891372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African American English</a:t>
            </a:r>
            <a:endParaRPr lang="en-US" dirty="0"/>
          </a:p>
        </p:txBody>
      </p:sp>
      <p:sp>
        <p:nvSpPr>
          <p:cNvPr id="3" name="Content Placeholder 2"/>
          <p:cNvSpPr>
            <a:spLocks noGrp="1"/>
          </p:cNvSpPr>
          <p:nvPr>
            <p:ph idx="1"/>
          </p:nvPr>
        </p:nvSpPr>
        <p:spPr/>
        <p:txBody>
          <a:bodyPr/>
          <a:lstStyle/>
          <a:p>
            <a:r>
              <a:rPr lang="en-US" dirty="0" smtClean="0"/>
              <a:t>Pronunciation</a:t>
            </a:r>
          </a:p>
          <a:p>
            <a:pPr lvl="1"/>
            <a:r>
              <a:rPr lang="en-US" dirty="0" err="1" smtClean="0"/>
              <a:t>With</a:t>
            </a:r>
            <a:r>
              <a:rPr lang="en-US" dirty="0" err="1" smtClean="0">
                <a:sym typeface="Wingdings" pitchFamily="2" charset="2"/>
              </a:rPr>
              <a:t>Wif</a:t>
            </a:r>
            <a:endParaRPr lang="en-US" dirty="0" smtClean="0">
              <a:sym typeface="Wingdings" pitchFamily="2" charset="2"/>
            </a:endParaRPr>
          </a:p>
          <a:p>
            <a:pPr lvl="1"/>
            <a:r>
              <a:rPr lang="en-US" dirty="0" err="1" smtClean="0">
                <a:sym typeface="Wingdings" pitchFamily="2" charset="2"/>
              </a:rPr>
              <a:t>ThemDem</a:t>
            </a:r>
            <a:endParaRPr lang="en-US" dirty="0" smtClean="0">
              <a:sym typeface="Wingdings" pitchFamily="2" charset="2"/>
            </a:endParaRPr>
          </a:p>
          <a:p>
            <a:pPr lvl="1"/>
            <a:r>
              <a:rPr lang="en-US" dirty="0" smtClean="0">
                <a:sym typeface="Wingdings" pitchFamily="2" charset="2"/>
              </a:rPr>
              <a:t>Not that they can’t say the sound, just a different set of meaningful sounds</a:t>
            </a:r>
          </a:p>
          <a:p>
            <a:r>
              <a:rPr lang="en-US" dirty="0" smtClean="0"/>
              <a:t>Brown eye beauty.</a:t>
            </a:r>
          </a:p>
          <a:p>
            <a:r>
              <a:rPr lang="en-US" dirty="0" smtClean="0"/>
              <a:t>She jump over the table.</a:t>
            </a:r>
          </a:p>
          <a:p>
            <a:r>
              <a:rPr lang="en-US" dirty="0" smtClean="0"/>
              <a:t>Pronunciation of grammar difference?</a:t>
            </a:r>
          </a:p>
          <a:p>
            <a:endParaRPr lang="en-US" dirty="0"/>
          </a:p>
        </p:txBody>
      </p:sp>
    </p:spTree>
    <p:extLst>
      <p:ext uri="{BB962C8B-B14F-4D97-AF65-F5344CB8AC3E}">
        <p14:creationId xmlns:p14="http://schemas.microsoft.com/office/powerpoint/2010/main" val="157891372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African American English</a:t>
            </a:r>
            <a:endParaRPr lang="en-US" dirty="0"/>
          </a:p>
        </p:txBody>
      </p:sp>
      <p:sp>
        <p:nvSpPr>
          <p:cNvPr id="3" name="Content Placeholder 2"/>
          <p:cNvSpPr>
            <a:spLocks noGrp="1"/>
          </p:cNvSpPr>
          <p:nvPr>
            <p:ph idx="1"/>
          </p:nvPr>
        </p:nvSpPr>
        <p:spPr/>
        <p:txBody>
          <a:bodyPr/>
          <a:lstStyle/>
          <a:p>
            <a:r>
              <a:rPr lang="en-US" dirty="0" smtClean="0"/>
              <a:t>Vocabulary</a:t>
            </a:r>
          </a:p>
          <a:p>
            <a:pPr lvl="1"/>
            <a:r>
              <a:rPr lang="en-US" dirty="0" smtClean="0"/>
              <a:t>Goober</a:t>
            </a:r>
          </a:p>
          <a:p>
            <a:pPr lvl="1"/>
            <a:r>
              <a:rPr lang="en-US" dirty="0" smtClean="0"/>
              <a:t>Jazz</a:t>
            </a:r>
          </a:p>
          <a:p>
            <a:pPr lvl="1"/>
            <a:r>
              <a:rPr lang="en-US" dirty="0" smtClean="0"/>
              <a:t>Tote</a:t>
            </a:r>
          </a:p>
          <a:p>
            <a:pPr lvl="1"/>
            <a:r>
              <a:rPr lang="en-US" dirty="0" smtClean="0"/>
              <a:t>Gumbo, okra</a:t>
            </a:r>
          </a:p>
          <a:p>
            <a:pPr lvl="1"/>
            <a:r>
              <a:rPr lang="en-US" dirty="0" smtClean="0"/>
              <a:t>Banjo</a:t>
            </a:r>
          </a:p>
          <a:p>
            <a:pPr lvl="1"/>
            <a:r>
              <a:rPr lang="en-US" dirty="0" smtClean="0"/>
              <a:t>Yam</a:t>
            </a:r>
            <a:endParaRPr lang="en-US" dirty="0"/>
          </a:p>
        </p:txBody>
      </p:sp>
    </p:spTree>
    <p:extLst>
      <p:ext uri="{BB962C8B-B14F-4D97-AF65-F5344CB8AC3E}">
        <p14:creationId xmlns:p14="http://schemas.microsoft.com/office/powerpoint/2010/main" val="359845805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African American English</a:t>
            </a:r>
            <a:endParaRPr lang="en-US" dirty="0"/>
          </a:p>
        </p:txBody>
      </p:sp>
      <p:sp>
        <p:nvSpPr>
          <p:cNvPr id="3" name="Content Placeholder 2"/>
          <p:cNvSpPr>
            <a:spLocks noGrp="1"/>
          </p:cNvSpPr>
          <p:nvPr>
            <p:ph idx="1"/>
          </p:nvPr>
        </p:nvSpPr>
        <p:spPr/>
        <p:txBody>
          <a:bodyPr/>
          <a:lstStyle/>
          <a:p>
            <a:r>
              <a:rPr lang="en-US" dirty="0" smtClean="0"/>
              <a:t>Phrases</a:t>
            </a:r>
          </a:p>
          <a:p>
            <a:pPr lvl="1"/>
            <a:r>
              <a:rPr lang="en-US" dirty="0"/>
              <a:t>t</a:t>
            </a:r>
            <a:r>
              <a:rPr lang="en-US" dirty="0" smtClean="0"/>
              <a:t>o bad mouth</a:t>
            </a:r>
          </a:p>
          <a:p>
            <a:pPr lvl="1"/>
            <a:r>
              <a:rPr lang="en-US" dirty="0" smtClean="0"/>
              <a:t>uh-uh</a:t>
            </a:r>
          </a:p>
          <a:p>
            <a:pPr lvl="1"/>
            <a:r>
              <a:rPr lang="en-US" dirty="0"/>
              <a:t>l</a:t>
            </a:r>
            <a:r>
              <a:rPr lang="en-US" dirty="0" smtClean="0"/>
              <a:t>ook see (Take a look see.)</a:t>
            </a:r>
          </a:p>
          <a:p>
            <a:endParaRPr lang="en-US" dirty="0"/>
          </a:p>
        </p:txBody>
      </p:sp>
    </p:spTree>
    <p:extLst>
      <p:ext uri="{BB962C8B-B14F-4D97-AF65-F5344CB8AC3E}">
        <p14:creationId xmlns:p14="http://schemas.microsoft.com/office/powerpoint/2010/main" val="359845805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African American English</a:t>
            </a:r>
            <a:endParaRPr lang="en-US" dirty="0"/>
          </a:p>
        </p:txBody>
      </p:sp>
      <p:sp>
        <p:nvSpPr>
          <p:cNvPr id="3" name="Content Placeholder 2"/>
          <p:cNvSpPr>
            <a:spLocks noGrp="1"/>
          </p:cNvSpPr>
          <p:nvPr>
            <p:ph idx="1"/>
          </p:nvPr>
        </p:nvSpPr>
        <p:spPr/>
        <p:txBody>
          <a:bodyPr/>
          <a:lstStyle/>
          <a:p>
            <a:r>
              <a:rPr lang="en-US" dirty="0"/>
              <a:t>Here is a sample of Black English containing a cluster of </a:t>
            </a:r>
            <a:r>
              <a:rPr lang="en-US" dirty="0" smtClean="0"/>
              <a:t>features of </a:t>
            </a:r>
            <a:r>
              <a:rPr lang="en-US" dirty="0"/>
              <a:t>both sound and grammar that are much more typical of </a:t>
            </a:r>
            <a:r>
              <a:rPr lang="en-US" dirty="0" smtClean="0"/>
              <a:t>black Americans </a:t>
            </a:r>
            <a:r>
              <a:rPr lang="en-US" dirty="0"/>
              <a:t>than other English speakers:</a:t>
            </a:r>
          </a:p>
          <a:p>
            <a:pPr marL="0" indent="0">
              <a:buNone/>
            </a:pPr>
            <a:endParaRPr lang="en-US" dirty="0"/>
          </a:p>
        </p:txBody>
      </p:sp>
    </p:spTree>
    <p:extLst>
      <p:ext uri="{BB962C8B-B14F-4D97-AF65-F5344CB8AC3E}">
        <p14:creationId xmlns:p14="http://schemas.microsoft.com/office/powerpoint/2010/main" val="359845805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African American English</a:t>
            </a:r>
            <a:endParaRPr lang="en-US" dirty="0"/>
          </a:p>
        </p:txBody>
      </p:sp>
      <p:sp>
        <p:nvSpPr>
          <p:cNvPr id="3" name="Content Placeholder 2"/>
          <p:cNvSpPr>
            <a:spLocks noGrp="1"/>
          </p:cNvSpPr>
          <p:nvPr>
            <p:ph idx="1"/>
          </p:nvPr>
        </p:nvSpPr>
        <p:spPr>
          <a:xfrm>
            <a:off x="1066800" y="1447800"/>
            <a:ext cx="7772400" cy="4724400"/>
          </a:xfrm>
        </p:spPr>
        <p:txBody>
          <a:bodyPr/>
          <a:lstStyle/>
          <a:p>
            <a:pPr marL="0" indent="0">
              <a:buNone/>
            </a:pPr>
            <a:r>
              <a:rPr lang="en-US" sz="3000" dirty="0" smtClean="0"/>
              <a:t>It a girl name Shirley Jones live in Washington. Most everybody on the street like her, ’cause she a nice girl. Shirley treat all of them just like they was her sister and brother, but most of all she like one boy name Charles. But Shirley keep away from Charles most of the time, ’cause she start to liking him so much she be scared of him. So Charles, he don’t hardly say nothing to her neither. Still, that girl got to go ’round telling everybody Charles </a:t>
            </a:r>
            <a:r>
              <a:rPr lang="en-US" sz="3000" dirty="0" err="1" smtClean="0"/>
              <a:t>s’posed</a:t>
            </a:r>
            <a:r>
              <a:rPr lang="en-US" sz="3000" dirty="0" smtClean="0"/>
              <a:t> to be liking her.</a:t>
            </a:r>
          </a:p>
          <a:p>
            <a:endParaRPr lang="en-US" dirty="0"/>
          </a:p>
        </p:txBody>
      </p:sp>
    </p:spTree>
    <p:extLst>
      <p:ext uri="{BB962C8B-B14F-4D97-AF65-F5344CB8AC3E}">
        <p14:creationId xmlns:p14="http://schemas.microsoft.com/office/powerpoint/2010/main" val="359845805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t>African American English</a:t>
            </a:r>
            <a:endParaRPr lang="zh-TW" altLang="en-US" dirty="0"/>
          </a:p>
        </p:txBody>
      </p:sp>
      <p:sp>
        <p:nvSpPr>
          <p:cNvPr id="3" name="內容版面配置區 2"/>
          <p:cNvSpPr>
            <a:spLocks noGrp="1"/>
          </p:cNvSpPr>
          <p:nvPr>
            <p:ph idx="1"/>
          </p:nvPr>
        </p:nvSpPr>
        <p:spPr/>
        <p:txBody>
          <a:bodyPr/>
          <a:lstStyle/>
          <a:p>
            <a:r>
              <a:rPr lang="en-US" altLang="zh-TW" dirty="0" smtClean="0"/>
              <a:t>Baby mama</a:t>
            </a:r>
            <a:endParaRPr lang="zh-TW" altLang="en-US" dirty="0"/>
          </a:p>
        </p:txBody>
      </p:sp>
    </p:spTree>
    <p:extLst>
      <p:ext uri="{BB962C8B-B14F-4D97-AF65-F5344CB8AC3E}">
        <p14:creationId xmlns:p14="http://schemas.microsoft.com/office/powerpoint/2010/main" val="26503700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Late Modern English Period</a:t>
            </a:r>
            <a:endParaRPr lang="en-US" dirty="0"/>
          </a:p>
        </p:txBody>
      </p:sp>
      <p:sp>
        <p:nvSpPr>
          <p:cNvPr id="3" name="Content Placeholder 2"/>
          <p:cNvSpPr>
            <a:spLocks noGrp="1"/>
          </p:cNvSpPr>
          <p:nvPr>
            <p:ph idx="1"/>
          </p:nvPr>
        </p:nvSpPr>
        <p:spPr/>
        <p:txBody>
          <a:bodyPr/>
          <a:lstStyle/>
          <a:p>
            <a:r>
              <a:rPr lang="en-US" dirty="0" smtClean="0"/>
              <a:t>Grammar has basically finished evolving.</a:t>
            </a:r>
          </a:p>
          <a:p>
            <a:r>
              <a:rPr lang="en-US" dirty="0" smtClean="0"/>
              <a:t>Expansion of the British Empire leads to the development of regional varieties of English</a:t>
            </a:r>
            <a:endParaRPr lang="en-US" dirty="0"/>
          </a:p>
        </p:txBody>
      </p:sp>
    </p:spTree>
    <p:extLst>
      <p:ext uri="{BB962C8B-B14F-4D97-AF65-F5344CB8AC3E}">
        <p14:creationId xmlns:p14="http://schemas.microsoft.com/office/powerpoint/2010/main" val="305337634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idx="1"/>
          </p:nvPr>
        </p:nvSpPr>
        <p:spPr/>
        <p:txBody>
          <a:bodyPr/>
          <a:lstStyle/>
          <a:p>
            <a:r>
              <a:rPr lang="en-US" altLang="zh-TW" dirty="0" smtClean="0"/>
              <a:t>What is your attitude towards your English accent?</a:t>
            </a:r>
          </a:p>
          <a:p>
            <a:r>
              <a:rPr lang="en-US" altLang="zh-TW" dirty="0" smtClean="0"/>
              <a:t>What does your accent show or reveal?</a:t>
            </a:r>
            <a:endParaRPr lang="zh-TW" altLang="en-US" dirty="0"/>
          </a:p>
        </p:txBody>
      </p:sp>
    </p:spTree>
    <p:extLst>
      <p:ext uri="{BB962C8B-B14F-4D97-AF65-F5344CB8AC3E}">
        <p14:creationId xmlns:p14="http://schemas.microsoft.com/office/powerpoint/2010/main" val="36481674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 areas that were once part of the British Empire</a:t>
            </a:r>
            <a:endParaRPr lang="en-US"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36818" y="1676400"/>
            <a:ext cx="8907182" cy="4529623"/>
          </a:xfrm>
        </p:spPr>
      </p:pic>
    </p:spTree>
    <p:extLst>
      <p:ext uri="{BB962C8B-B14F-4D97-AF65-F5344CB8AC3E}">
        <p14:creationId xmlns:p14="http://schemas.microsoft.com/office/powerpoint/2010/main" val="22757283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Concentric Circles of English</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62287" y="1833562"/>
            <a:ext cx="3781425" cy="3952875"/>
          </a:xfrm>
        </p:spPr>
      </p:pic>
    </p:spTree>
    <p:extLst>
      <p:ext uri="{BB962C8B-B14F-4D97-AF65-F5344CB8AC3E}">
        <p14:creationId xmlns:p14="http://schemas.microsoft.com/office/powerpoint/2010/main" val="9220144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Braj</a:t>
            </a:r>
            <a:r>
              <a:rPr lang="en-US" dirty="0" smtClean="0"/>
              <a:t> </a:t>
            </a:r>
            <a:r>
              <a:rPr lang="en-US" dirty="0" err="1" smtClean="0"/>
              <a:t>Kachru’s</a:t>
            </a:r>
            <a:r>
              <a:rPr lang="en-US" dirty="0" smtClean="0"/>
              <a:t> Three Circles of English</a:t>
            </a:r>
            <a:endParaRPr lang="en-US" dirty="0"/>
          </a:p>
        </p:txBody>
      </p:sp>
      <p:sp>
        <p:nvSpPr>
          <p:cNvPr id="3" name="Content Placeholder 2"/>
          <p:cNvSpPr>
            <a:spLocks noGrp="1"/>
          </p:cNvSpPr>
          <p:nvPr>
            <p:ph idx="1"/>
          </p:nvPr>
        </p:nvSpPr>
        <p:spPr/>
        <p:txBody>
          <a:bodyPr/>
          <a:lstStyle/>
          <a:p>
            <a:r>
              <a:rPr lang="en-US" dirty="0" smtClean="0"/>
              <a:t>Inner Circle – Most people are native speakers of English. </a:t>
            </a:r>
          </a:p>
          <a:p>
            <a:r>
              <a:rPr lang="en-US" dirty="0" smtClean="0"/>
              <a:t>UK, USA, Australia, NZ, Canada, Ireland, South Africa</a:t>
            </a:r>
          </a:p>
          <a:p>
            <a:r>
              <a:rPr lang="en-US" dirty="0" smtClean="0"/>
              <a:t>Up to 400 million people, 120 million outside of the USA</a:t>
            </a:r>
          </a:p>
        </p:txBody>
      </p:sp>
    </p:spTree>
    <p:extLst>
      <p:ext uri="{BB962C8B-B14F-4D97-AF65-F5344CB8AC3E}">
        <p14:creationId xmlns:p14="http://schemas.microsoft.com/office/powerpoint/2010/main" val="1968587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Braj</a:t>
            </a:r>
            <a:r>
              <a:rPr lang="en-US" dirty="0" smtClean="0"/>
              <a:t> </a:t>
            </a:r>
            <a:r>
              <a:rPr lang="en-US" dirty="0" err="1" smtClean="0"/>
              <a:t>Kachru’s</a:t>
            </a:r>
            <a:r>
              <a:rPr lang="en-US" dirty="0" smtClean="0"/>
              <a:t> Three Circles of English</a:t>
            </a:r>
            <a:endParaRPr lang="en-US" dirty="0"/>
          </a:p>
        </p:txBody>
      </p:sp>
      <p:sp>
        <p:nvSpPr>
          <p:cNvPr id="3" name="Content Placeholder 2"/>
          <p:cNvSpPr>
            <a:spLocks noGrp="1"/>
          </p:cNvSpPr>
          <p:nvPr>
            <p:ph idx="1"/>
          </p:nvPr>
        </p:nvSpPr>
        <p:spPr>
          <a:xfrm>
            <a:off x="1066800" y="1752600"/>
            <a:ext cx="7772400" cy="5105400"/>
          </a:xfrm>
        </p:spPr>
        <p:txBody>
          <a:bodyPr/>
          <a:lstStyle/>
          <a:p>
            <a:r>
              <a:rPr lang="en-US" sz="3000" dirty="0" smtClean="0"/>
              <a:t>Outer Circle – English is used as an official language alongside local indigenous languages. </a:t>
            </a:r>
          </a:p>
          <a:p>
            <a:r>
              <a:rPr lang="en-US" sz="3000" dirty="0" smtClean="0"/>
              <a:t>South Asia (India, Bangladesh, Pakistan) </a:t>
            </a:r>
          </a:p>
          <a:p>
            <a:r>
              <a:rPr lang="en-US" sz="3000" dirty="0" smtClean="0"/>
              <a:t>Africa (Nigeria, Tanzania, Kenya, …) </a:t>
            </a:r>
          </a:p>
          <a:p>
            <a:r>
              <a:rPr lang="en-US" sz="3000" dirty="0" smtClean="0"/>
              <a:t>Asia (HK, Philippines, Malaysia, Singapore)</a:t>
            </a:r>
          </a:p>
          <a:p>
            <a:r>
              <a:rPr lang="en-US" sz="3000" dirty="0"/>
              <a:t>P</a:t>
            </a:r>
            <a:r>
              <a:rPr lang="en-US" sz="3000" dirty="0" smtClean="0"/>
              <a:t>arts of the Caribbean</a:t>
            </a:r>
          </a:p>
          <a:p>
            <a:r>
              <a:rPr lang="en-US" sz="3000" dirty="0" smtClean="0"/>
              <a:t> 150 – 300 million people</a:t>
            </a:r>
            <a:endParaRPr lang="en-US" sz="3000" dirty="0"/>
          </a:p>
        </p:txBody>
      </p:sp>
    </p:spTree>
    <p:extLst>
      <p:ext uri="{BB962C8B-B14F-4D97-AF65-F5344CB8AC3E}">
        <p14:creationId xmlns:p14="http://schemas.microsoft.com/office/powerpoint/2010/main" val="1093649716"/>
      </p:ext>
    </p:extLst>
  </p:cSld>
  <p:clrMapOvr>
    <a:masterClrMapping/>
  </p:clrMapOvr>
  <p:timing>
    <p:tnLst>
      <p:par>
        <p:cTn id="1" dur="indefinite" restart="never" nodeType="tmRoot"/>
      </p:par>
    </p:tnLst>
  </p:timing>
</p:sld>
</file>

<file path=ppt/theme/theme1.xml><?xml version="1.0" encoding="utf-8"?>
<a:theme xmlns:a="http://schemas.openxmlformats.org/drawingml/2006/main" name="EXPEDITN">
  <a:themeElements>
    <a:clrScheme name="EXPEDITN 2">
      <a:dk1>
        <a:srgbClr val="000000"/>
      </a:dk1>
      <a:lt1>
        <a:srgbClr val="FFFFFF"/>
      </a:lt1>
      <a:dk2>
        <a:srgbClr val="482400"/>
      </a:dk2>
      <a:lt2>
        <a:srgbClr val="808080"/>
      </a:lt2>
      <a:accent1>
        <a:srgbClr val="DFD6C3"/>
      </a:accent1>
      <a:accent2>
        <a:srgbClr val="D69B80"/>
      </a:accent2>
      <a:accent3>
        <a:srgbClr val="FFFFFF"/>
      </a:accent3>
      <a:accent4>
        <a:srgbClr val="000000"/>
      </a:accent4>
      <a:accent5>
        <a:srgbClr val="ECE8DE"/>
      </a:accent5>
      <a:accent6>
        <a:srgbClr val="C28C73"/>
      </a:accent6>
      <a:hlink>
        <a:srgbClr val="CAA966"/>
      </a:hlink>
      <a:folHlink>
        <a:srgbClr val="969696"/>
      </a:folHlink>
    </a:clrScheme>
    <a:fontScheme name="EXPEDITN">
      <a:majorFont>
        <a:latin typeface="Times New Roman"/>
        <a:ea typeface=""/>
        <a:cs typeface="Arial"/>
      </a:majorFont>
      <a:minorFont>
        <a:latin typeface="Times New Roman"/>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XPEDITN 1">
        <a:dk1>
          <a:srgbClr val="000000"/>
        </a:dk1>
        <a:lt1>
          <a:srgbClr val="A7947B"/>
        </a:lt1>
        <a:dk2>
          <a:srgbClr val="FFFFFF"/>
        </a:dk2>
        <a:lt2>
          <a:srgbClr val="808080"/>
        </a:lt2>
        <a:accent1>
          <a:srgbClr val="DFD6C3"/>
        </a:accent1>
        <a:accent2>
          <a:srgbClr val="D69B80"/>
        </a:accent2>
        <a:accent3>
          <a:srgbClr val="D0C8BF"/>
        </a:accent3>
        <a:accent4>
          <a:srgbClr val="000000"/>
        </a:accent4>
        <a:accent5>
          <a:srgbClr val="ECE8DE"/>
        </a:accent5>
        <a:accent6>
          <a:srgbClr val="C28C73"/>
        </a:accent6>
        <a:hlink>
          <a:srgbClr val="CAA966"/>
        </a:hlink>
        <a:folHlink>
          <a:srgbClr val="FFFFCC"/>
        </a:folHlink>
      </a:clrScheme>
      <a:clrMap bg1="lt1" tx1="dk1" bg2="lt2" tx2="dk2" accent1="accent1" accent2="accent2" accent3="accent3" accent4="accent4" accent5="accent5" accent6="accent6" hlink="hlink" folHlink="folHlink"/>
    </a:extraClrScheme>
    <a:extraClrScheme>
      <a:clrScheme name="EXPEDITN 2">
        <a:dk1>
          <a:srgbClr val="000000"/>
        </a:dk1>
        <a:lt1>
          <a:srgbClr val="FFFFFF"/>
        </a:lt1>
        <a:dk2>
          <a:srgbClr val="482400"/>
        </a:dk2>
        <a:lt2>
          <a:srgbClr val="808080"/>
        </a:lt2>
        <a:accent1>
          <a:srgbClr val="DFD6C3"/>
        </a:accent1>
        <a:accent2>
          <a:srgbClr val="D69B80"/>
        </a:accent2>
        <a:accent3>
          <a:srgbClr val="FFFFFF"/>
        </a:accent3>
        <a:accent4>
          <a:srgbClr val="000000"/>
        </a:accent4>
        <a:accent5>
          <a:srgbClr val="ECE8DE"/>
        </a:accent5>
        <a:accent6>
          <a:srgbClr val="C28C73"/>
        </a:accent6>
        <a:hlink>
          <a:srgbClr val="CAA966"/>
        </a:hlink>
        <a:folHlink>
          <a:srgbClr val="969696"/>
        </a:folHlink>
      </a:clrScheme>
      <a:clrMap bg1="lt1" tx1="dk1" bg2="lt2" tx2="dk2" accent1="accent1" accent2="accent2" accent3="accent3" accent4="accent4" accent5="accent5" accent6="accent6" hlink="hlink" folHlink="folHlink"/>
    </a:extraClrScheme>
    <a:extraClrScheme>
      <a:clrScheme name="EXPEDITN 3">
        <a:dk1>
          <a:srgbClr val="000000"/>
        </a:dk1>
        <a:lt1>
          <a:srgbClr val="FFFFFF"/>
        </a:lt1>
        <a:dk2>
          <a:srgbClr val="000000"/>
        </a:dk2>
        <a:lt2>
          <a:srgbClr val="333333"/>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EXPEDITN 4">
        <a:dk1>
          <a:srgbClr val="000000"/>
        </a:dk1>
        <a:lt1>
          <a:srgbClr val="9D7643"/>
        </a:lt1>
        <a:dk2>
          <a:srgbClr val="FFFFFF"/>
        </a:dk2>
        <a:lt2>
          <a:srgbClr val="554025"/>
        </a:lt2>
        <a:accent1>
          <a:srgbClr val="CAA966"/>
        </a:accent1>
        <a:accent2>
          <a:srgbClr val="C25422"/>
        </a:accent2>
        <a:accent3>
          <a:srgbClr val="CCBDB0"/>
        </a:accent3>
        <a:accent4>
          <a:srgbClr val="000000"/>
        </a:accent4>
        <a:accent5>
          <a:srgbClr val="E1D1B8"/>
        </a:accent5>
        <a:accent6>
          <a:srgbClr val="B04B1E"/>
        </a:accent6>
        <a:hlink>
          <a:srgbClr val="8488AC"/>
        </a:hlink>
        <a:folHlink>
          <a:srgbClr val="FFFFC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EXPEDITN</Template>
  <TotalTime>1198</TotalTime>
  <Words>1528</Words>
  <Application>Microsoft Office PowerPoint</Application>
  <PresentationFormat>On-screen Show (4:3)</PresentationFormat>
  <Paragraphs>225</Paragraphs>
  <Slides>50</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50</vt:i4>
      </vt:variant>
    </vt:vector>
  </HeadingPairs>
  <TitlesOfParts>
    <vt:vector size="54" baseType="lpstr">
      <vt:lpstr>Arial</vt:lpstr>
      <vt:lpstr>Times New Roman</vt:lpstr>
      <vt:lpstr>Wingdings</vt:lpstr>
      <vt:lpstr>EXPEDITN</vt:lpstr>
      <vt:lpstr>The Origins and Development of the English Language Chapter 9: Late Modern English</vt:lpstr>
      <vt:lpstr>Review: Key Developments so far</vt:lpstr>
      <vt:lpstr>Review: Key Developments so far</vt:lpstr>
      <vt:lpstr>Review: Key Developments so far</vt:lpstr>
      <vt:lpstr>The Late Modern English Period</vt:lpstr>
      <vt:lpstr>All areas that were once part of the British Empire</vt:lpstr>
      <vt:lpstr>Concentric Circles of English</vt:lpstr>
      <vt:lpstr>Braj Kachru’s Three Circles of English</vt:lpstr>
      <vt:lpstr>Braj Kachru’s Three Circles of English</vt:lpstr>
      <vt:lpstr>Braj Kachru’s Three Circles of English</vt:lpstr>
      <vt:lpstr>Braj Kachru’s Three Circles of English</vt:lpstr>
      <vt:lpstr>Braj Kachru’s Three Circles of English</vt:lpstr>
      <vt:lpstr>Differences between American and British English</vt:lpstr>
      <vt:lpstr>Major difference between American and British English</vt:lpstr>
      <vt:lpstr>Major difference between American and British English</vt:lpstr>
      <vt:lpstr>Major difference between American and British English</vt:lpstr>
      <vt:lpstr>Major difference between American and British English</vt:lpstr>
      <vt:lpstr>Vocabulary</vt:lpstr>
      <vt:lpstr>Americanisms</vt:lpstr>
      <vt:lpstr>Americanisms</vt:lpstr>
      <vt:lpstr>Attitudes toward the American Language</vt:lpstr>
      <vt:lpstr>John Witherspoon – Early President of Princeton </vt:lpstr>
      <vt:lpstr>PowerPoint Presentation</vt:lpstr>
      <vt:lpstr>PowerPoint Presentation</vt:lpstr>
      <vt:lpstr>Noah Webster 1758 - 1843</vt:lpstr>
      <vt:lpstr>Noah Webster’s Dictionary</vt:lpstr>
      <vt:lpstr>Noah Webster’s Dictionary</vt:lpstr>
      <vt:lpstr>Noah Webster’s Dictionary</vt:lpstr>
      <vt:lpstr>American and British English Dialects</vt:lpstr>
      <vt:lpstr>American English Dialects</vt:lpstr>
      <vt:lpstr>Features of American Dialects</vt:lpstr>
      <vt:lpstr>Features of American Dialects</vt:lpstr>
      <vt:lpstr>Features of American Dialects</vt:lpstr>
      <vt:lpstr>Features of American Dialects</vt:lpstr>
      <vt:lpstr>PowerPoint Presentation</vt:lpstr>
      <vt:lpstr>PowerPoint Presentation</vt:lpstr>
      <vt:lpstr>African American English</vt:lpstr>
      <vt:lpstr>African American English</vt:lpstr>
      <vt:lpstr>African American English</vt:lpstr>
      <vt:lpstr>African American English</vt:lpstr>
      <vt:lpstr>African American English</vt:lpstr>
      <vt:lpstr>African American English</vt:lpstr>
      <vt:lpstr>African American English</vt:lpstr>
      <vt:lpstr>African American English</vt:lpstr>
      <vt:lpstr>African American English</vt:lpstr>
      <vt:lpstr>African American English</vt:lpstr>
      <vt:lpstr>African American English</vt:lpstr>
      <vt:lpstr>African American English</vt:lpstr>
      <vt:lpstr>African American English</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Origins and Development of the English Language Chapter 10: Words and Meanings</dc:title>
  <dc:creator>USER</dc:creator>
  <cp:lastModifiedBy>Michael Cheng</cp:lastModifiedBy>
  <cp:revision>43</cp:revision>
  <dcterms:created xsi:type="dcterms:W3CDTF">2010-03-03T06:29:59Z</dcterms:created>
  <dcterms:modified xsi:type="dcterms:W3CDTF">2015-05-29T00:13:12Z</dcterms:modified>
</cp:coreProperties>
</file>